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8"/>
  </p:notesMasterIdLst>
  <p:sldIdLst>
    <p:sldId id="276" r:id="rId2"/>
    <p:sldId id="286" r:id="rId3"/>
    <p:sldId id="278" r:id="rId4"/>
    <p:sldId id="282" r:id="rId5"/>
    <p:sldId id="281" r:id="rId6"/>
    <p:sldId id="284" r:id="rId7"/>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DFF5"/>
    <a:srgbClr val="D5B8EA"/>
    <a:srgbClr val="E90909"/>
    <a:srgbClr val="5074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F1EF61-FDF0-4C25-9D26-D4924B3261F4}" v="4" dt="2026-05-27T06:14:46.9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9" d="100"/>
          <a:sy n="89" d="100"/>
        </p:scale>
        <p:origin x="624" y="3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18"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D3B947C0-F68E-4C91-8ABC-147983CC6E2D}" type="datetimeFigureOut">
              <a:rPr kumimoji="1" lang="ja-JP" altLang="en-US" smtClean="0"/>
              <a:t>2026/5/27</a:t>
            </a:fld>
            <a:endParaRPr kumimoji="1" lang="ja-JP" altLang="en-US"/>
          </a:p>
        </p:txBody>
      </p:sp>
      <p:sp>
        <p:nvSpPr>
          <p:cNvPr id="4" name="スライド イメージ プレースホルダー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B1E38788-60EA-4AAB-BE0D-D06BDDD2BB1C}" type="slidenum">
              <a:rPr kumimoji="1" lang="ja-JP" altLang="en-US" smtClean="0"/>
              <a:t>‹#›</a:t>
            </a:fld>
            <a:endParaRPr kumimoji="1" lang="ja-JP" altLang="en-US"/>
          </a:p>
        </p:txBody>
      </p:sp>
    </p:spTree>
    <p:extLst>
      <p:ext uri="{BB962C8B-B14F-4D97-AF65-F5344CB8AC3E}">
        <p14:creationId xmlns:p14="http://schemas.microsoft.com/office/powerpoint/2010/main" val="5341203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68460-5CF6-3F0A-BDF9-C079B925ED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B50348-C5B2-5DE1-CC6C-F1F208767F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5F6C736-9F93-7A5F-DE78-2F9B0AA7CD1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82286B1-397A-5B16-0534-898EDACD9A2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1E38788-60EA-4AAB-BE0D-D06BDDD2BB1C}" type="slidenum">
              <a:rPr kumimoji="1" lang="ja-JP" altLang="en-US" sz="1200" b="0" i="0" u="none" strike="noStrike" kern="1200" cap="none" spc="0" normalizeH="0" baseline="0" noProof="0" smtClean="0">
                <a:ln>
                  <a:noFill/>
                </a:ln>
                <a:solidFill>
                  <a:prstClr val="black"/>
                </a:solidFill>
                <a:effectLst/>
                <a:uLnTx/>
                <a:uFillTx/>
                <a:latin typeface="游ゴシック" panose="0211000402020202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110004020202020204"/>
              <a:ea typeface="游ゴシック" panose="020B0400000000000000" pitchFamily="50" charset="-128"/>
              <a:cs typeface="+mn-cs"/>
            </a:endParaRPr>
          </a:p>
        </p:txBody>
      </p:sp>
    </p:spTree>
    <p:extLst>
      <p:ext uri="{BB962C8B-B14F-4D97-AF65-F5344CB8AC3E}">
        <p14:creationId xmlns:p14="http://schemas.microsoft.com/office/powerpoint/2010/main" val="1717657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4</a:t>
            </a:fld>
            <a:endParaRPr kumimoji="1" lang="ja-JP" altLang="en-US"/>
          </a:p>
        </p:txBody>
      </p:sp>
    </p:spTree>
    <p:extLst>
      <p:ext uri="{BB962C8B-B14F-4D97-AF65-F5344CB8AC3E}">
        <p14:creationId xmlns:p14="http://schemas.microsoft.com/office/powerpoint/2010/main" val="186123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5</a:t>
            </a:fld>
            <a:endParaRPr kumimoji="1" lang="ja-JP" altLang="en-US"/>
          </a:p>
        </p:txBody>
      </p:sp>
    </p:spTree>
    <p:extLst>
      <p:ext uri="{BB962C8B-B14F-4D97-AF65-F5344CB8AC3E}">
        <p14:creationId xmlns:p14="http://schemas.microsoft.com/office/powerpoint/2010/main" val="557187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6</a:t>
            </a:fld>
            <a:endParaRPr kumimoji="1" lang="ja-JP" altLang="en-US"/>
          </a:p>
        </p:txBody>
      </p:sp>
    </p:spTree>
    <p:extLst>
      <p:ext uri="{BB962C8B-B14F-4D97-AF65-F5344CB8AC3E}">
        <p14:creationId xmlns:p14="http://schemas.microsoft.com/office/powerpoint/2010/main" val="3910595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240340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50992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149094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85859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50470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48130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443677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10187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111581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342862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920217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955011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hyperlink" Target="mailto:AD13@mof.go.j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0671E7-277E-B5A4-CD3E-FDE2B347AB87}"/>
              </a:ext>
            </a:extLst>
          </p:cNvPr>
          <p:cNvSpPr>
            <a:spLocks noGrp="1"/>
          </p:cNvSpPr>
          <p:nvPr>
            <p:ph type="title"/>
          </p:nvPr>
        </p:nvSpPr>
        <p:spPr/>
        <p:txBody>
          <a:bodyPr/>
          <a:lstStyle/>
          <a:p>
            <a:endParaRPr kumimoji="1" lang="ja-JP" altLang="en-US" dirty="0"/>
          </a:p>
        </p:txBody>
      </p:sp>
      <p:sp>
        <p:nvSpPr>
          <p:cNvPr id="3" name="コンテンツ プレースホルダー 2">
            <a:extLst>
              <a:ext uri="{FF2B5EF4-FFF2-40B4-BE49-F238E27FC236}">
                <a16:creationId xmlns:a16="http://schemas.microsoft.com/office/drawing/2014/main" id="{3018BF32-6AF2-B2D0-D503-C57C788E8AF4}"/>
              </a:ext>
            </a:extLst>
          </p:cNvPr>
          <p:cNvSpPr>
            <a:spLocks noGrp="1"/>
          </p:cNvSpPr>
          <p:nvPr>
            <p:ph idx="1"/>
          </p:nvPr>
        </p:nvSpPr>
        <p:spPr/>
        <p:txBody>
          <a:bodyPr/>
          <a:lstStyle/>
          <a:p>
            <a:endParaRPr kumimoji="1" lang="ja-JP" altLang="en-US"/>
          </a:p>
        </p:txBody>
      </p:sp>
      <p:sp>
        <p:nvSpPr>
          <p:cNvPr id="4" name="正方形/長方形 3">
            <a:extLst>
              <a:ext uri="{FF2B5EF4-FFF2-40B4-BE49-F238E27FC236}">
                <a16:creationId xmlns:a16="http://schemas.microsoft.com/office/drawing/2014/main" id="{6E65E5A8-E610-C98A-13D1-D7FA51A93CCC}"/>
              </a:ext>
            </a:extLst>
          </p:cNvPr>
          <p:cNvSpPr/>
          <p:nvPr/>
        </p:nvSpPr>
        <p:spPr>
          <a:xfrm>
            <a:off x="203200" y="165969"/>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コンテンツ プレースホルダー 2">
            <a:extLst>
              <a:ext uri="{FF2B5EF4-FFF2-40B4-BE49-F238E27FC236}">
                <a16:creationId xmlns:a16="http://schemas.microsoft.com/office/drawing/2014/main" id="{31BD356C-B19D-4574-9EA6-A5C5354614C2}"/>
              </a:ext>
            </a:extLst>
          </p:cNvPr>
          <p:cNvSpPr txBox="1">
            <a:spLocks/>
          </p:cNvSpPr>
          <p:nvPr/>
        </p:nvSpPr>
        <p:spPr>
          <a:xfrm>
            <a:off x="266728" y="1051657"/>
            <a:ext cx="8674072" cy="7702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73050" indent="-273050">
              <a:lnSpc>
                <a:spcPct val="100000"/>
              </a:lnSpc>
              <a:spcBef>
                <a:spcPts val="0"/>
              </a:spcBef>
              <a:buNone/>
            </a:pPr>
            <a:r>
              <a:rPr lang="ja-JP" altLang="en-US" sz="1800">
                <a:latin typeface="メイリオ" panose="020B0604030504040204" pitchFamily="50" charset="-128"/>
                <a:ea typeface="メイリオ" panose="020B0604030504040204" pitchFamily="50" charset="-128"/>
              </a:rPr>
              <a:t>➢ 不当廉売関税調査手続における調査当局と利害関係者等の各社様との間の証拠などのデータの送受信は、「</a:t>
            </a:r>
            <a:r>
              <a:rPr lang="en-US" altLang="ja-JP" sz="1800" b="1">
                <a:latin typeface="メイリオ" panose="020B0604030504040204" pitchFamily="50" charset="-128"/>
                <a:ea typeface="メイリオ" panose="020B0604030504040204" pitchFamily="50" charset="-128"/>
              </a:rPr>
              <a:t>Smooth File</a:t>
            </a:r>
            <a:r>
              <a:rPr lang="ja-JP" altLang="en-US" sz="1800">
                <a:latin typeface="メイリオ" panose="020B0604030504040204" pitchFamily="50" charset="-128"/>
                <a:ea typeface="メイリオ" panose="020B0604030504040204" pitchFamily="50" charset="-128"/>
              </a:rPr>
              <a:t>」を通じて行います。</a:t>
            </a:r>
          </a:p>
        </p:txBody>
      </p:sp>
      <p:sp>
        <p:nvSpPr>
          <p:cNvPr id="10" name="タイトル 1">
            <a:extLst>
              <a:ext uri="{FF2B5EF4-FFF2-40B4-BE49-F238E27FC236}">
                <a16:creationId xmlns:a16="http://schemas.microsoft.com/office/drawing/2014/main" id="{8465698F-D961-DB2F-983D-B65F6D1DE916}"/>
              </a:ext>
            </a:extLst>
          </p:cNvPr>
          <p:cNvSpPr txBox="1">
            <a:spLocks/>
          </p:cNvSpPr>
          <p:nvPr/>
        </p:nvSpPr>
        <p:spPr>
          <a:xfrm>
            <a:off x="266728" y="151050"/>
            <a:ext cx="8674072" cy="8768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lnSpc>
                <a:spcPct val="100000"/>
              </a:lnSpc>
            </a:pPr>
            <a:r>
              <a:rPr lang="ja-JP" altLang="en-US" sz="2400" b="1">
                <a:solidFill>
                  <a:schemeClr val="accent1">
                    <a:lumMod val="75000"/>
                  </a:schemeClr>
                </a:solidFill>
                <a:latin typeface="BIZ UDPゴシック" panose="020B0400000000000000" pitchFamily="50" charset="-128"/>
                <a:ea typeface="BIZ UDPゴシック" panose="020B0400000000000000" pitchFamily="50" charset="-128"/>
              </a:rPr>
              <a:t>不当廉売関税調査手続における</a:t>
            </a:r>
            <a:endParaRPr lang="en-US" altLang="ja-JP" sz="2400" b="1">
              <a:solidFill>
                <a:schemeClr val="accent1">
                  <a:lumMod val="75000"/>
                </a:schemeClr>
              </a:solidFill>
              <a:latin typeface="BIZ UDPゴシック" panose="020B0400000000000000" pitchFamily="50" charset="-128"/>
              <a:ea typeface="BIZ UDPゴシック" panose="020B0400000000000000" pitchFamily="50" charset="-128"/>
            </a:endParaRPr>
          </a:p>
          <a:p>
            <a:pPr algn="ctr">
              <a:lnSpc>
                <a:spcPct val="100000"/>
              </a:lnSpc>
            </a:pPr>
            <a:r>
              <a:rPr lang="ja-JP" altLang="en-US" sz="2400" b="1">
                <a:solidFill>
                  <a:schemeClr val="accent1">
                    <a:lumMod val="75000"/>
                  </a:schemeClr>
                </a:solidFill>
                <a:latin typeface="BIZ UDPゴシック" panose="020B0400000000000000" pitchFamily="50" charset="-128"/>
                <a:ea typeface="BIZ UDPゴシック" panose="020B0400000000000000" pitchFamily="50" charset="-128"/>
              </a:rPr>
              <a:t>クラウドストレージサービス「</a:t>
            </a:r>
            <a:r>
              <a:rPr lang="en-US" altLang="ja-JP" sz="2400" b="1">
                <a:solidFill>
                  <a:schemeClr val="accent1">
                    <a:lumMod val="75000"/>
                  </a:schemeClr>
                </a:solidFill>
                <a:latin typeface="BIZ UDPゴシック" panose="020B0400000000000000" pitchFamily="50" charset="-128"/>
                <a:ea typeface="BIZ UDPゴシック" panose="020B0400000000000000" pitchFamily="50" charset="-128"/>
              </a:rPr>
              <a:t>Smooth File</a:t>
            </a:r>
            <a:r>
              <a:rPr lang="ja-JP" altLang="en-US" sz="2400" b="1">
                <a:solidFill>
                  <a:schemeClr val="accent1">
                    <a:lumMod val="75000"/>
                  </a:schemeClr>
                </a:solidFill>
                <a:latin typeface="BIZ UDPゴシック" panose="020B0400000000000000" pitchFamily="50" charset="-128"/>
                <a:ea typeface="BIZ UDPゴシック" panose="020B0400000000000000" pitchFamily="50" charset="-128"/>
              </a:rPr>
              <a:t>」の利用について</a:t>
            </a:r>
          </a:p>
        </p:txBody>
      </p:sp>
      <p:sp>
        <p:nvSpPr>
          <p:cNvPr id="13" name="タイトル 1">
            <a:extLst>
              <a:ext uri="{FF2B5EF4-FFF2-40B4-BE49-F238E27FC236}">
                <a16:creationId xmlns:a16="http://schemas.microsoft.com/office/drawing/2014/main" id="{BE73D07A-BBC4-5F19-6D90-2BE6BBA79E3C}"/>
              </a:ext>
            </a:extLst>
          </p:cNvPr>
          <p:cNvSpPr txBox="1">
            <a:spLocks/>
          </p:cNvSpPr>
          <p:nvPr/>
        </p:nvSpPr>
        <p:spPr>
          <a:xfrm>
            <a:off x="221643" y="1744268"/>
            <a:ext cx="1630907" cy="4668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20000"/>
              </a:lnSpc>
            </a:pPr>
            <a:r>
              <a:rPr lang="ja-JP" altLang="en-US" sz="1700">
                <a:latin typeface="メイリオ" panose="020B0604030504040204" pitchFamily="50" charset="-128"/>
                <a:ea typeface="メイリオ" panose="020B0604030504040204" pitchFamily="50" charset="-128"/>
              </a:rPr>
              <a:t>証拠等の提出</a:t>
            </a:r>
          </a:p>
        </p:txBody>
      </p:sp>
      <p:sp>
        <p:nvSpPr>
          <p:cNvPr id="14" name="タイトル 1">
            <a:extLst>
              <a:ext uri="{FF2B5EF4-FFF2-40B4-BE49-F238E27FC236}">
                <a16:creationId xmlns:a16="http://schemas.microsoft.com/office/drawing/2014/main" id="{13BE546B-C0A6-885A-57D1-65C5CF16919D}"/>
              </a:ext>
            </a:extLst>
          </p:cNvPr>
          <p:cNvSpPr txBox="1">
            <a:spLocks/>
          </p:cNvSpPr>
          <p:nvPr/>
        </p:nvSpPr>
        <p:spPr>
          <a:xfrm>
            <a:off x="4638147" y="1824223"/>
            <a:ext cx="1418269" cy="3519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700">
                <a:latin typeface="メイリオ" panose="020B0604030504040204" pitchFamily="50" charset="-128"/>
                <a:ea typeface="メイリオ" panose="020B0604030504040204" pitchFamily="50" charset="-128"/>
              </a:rPr>
              <a:t>閲覧手続</a:t>
            </a:r>
          </a:p>
        </p:txBody>
      </p:sp>
      <p:sp>
        <p:nvSpPr>
          <p:cNvPr id="23" name="テキスト ボックス 22">
            <a:extLst>
              <a:ext uri="{FF2B5EF4-FFF2-40B4-BE49-F238E27FC236}">
                <a16:creationId xmlns:a16="http://schemas.microsoft.com/office/drawing/2014/main" id="{9CDE05A8-A3EF-616D-12EE-CA9B11BD573C}"/>
              </a:ext>
            </a:extLst>
          </p:cNvPr>
          <p:cNvSpPr txBox="1"/>
          <p:nvPr/>
        </p:nvSpPr>
        <p:spPr>
          <a:xfrm>
            <a:off x="147978" y="5604250"/>
            <a:ext cx="4371419" cy="938719"/>
          </a:xfrm>
          <a:prstGeom prst="rect">
            <a:avLst/>
          </a:prstGeom>
          <a:noFill/>
        </p:spPr>
        <p:txBody>
          <a:bodyPr wrap="square" rtlCol="0">
            <a:spAutoFit/>
          </a:bodyPr>
          <a:lstStyle/>
          <a:p>
            <a:pPr marL="82550" indent="-82550"/>
            <a:r>
              <a:rPr lang="ja-JP" altLang="en-US" sz="1100">
                <a:latin typeface="メイリオ" panose="020B0604030504040204" pitchFamily="50" charset="-128"/>
                <a:ea typeface="メイリオ" panose="020B0604030504040204" pitchFamily="50" charset="-128"/>
              </a:rPr>
              <a:t>・利害関係者等は、開示版・非開示版の証拠などを、</a:t>
            </a:r>
            <a:r>
              <a:rPr lang="en-US" altLang="ja-JP" sz="1100">
                <a:latin typeface="メイリオ" panose="020B0604030504040204" pitchFamily="50" charset="-128"/>
                <a:ea typeface="メイリオ" panose="020B0604030504040204" pitchFamily="50" charset="-128"/>
              </a:rPr>
              <a:t>Smooth File</a:t>
            </a:r>
            <a:r>
              <a:rPr lang="ja-JP" altLang="en-US" sz="1100">
                <a:latin typeface="メイリオ" panose="020B0604030504040204" pitchFamily="50" charset="-128"/>
                <a:ea typeface="メイリオ" panose="020B0604030504040204" pitchFamily="50" charset="-128"/>
              </a:rPr>
              <a:t>内の調査当局が指定するそれぞれのフォルダに格納。</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a:t>
            </a:r>
            <a:r>
              <a:rPr lang="en-US" altLang="ja-JP" sz="1100">
                <a:latin typeface="メイリオ" panose="020B0604030504040204" pitchFamily="50" charset="-128"/>
                <a:ea typeface="メイリオ" panose="020B0604030504040204" pitchFamily="50" charset="-128"/>
              </a:rPr>
              <a:t>※</a:t>
            </a:r>
            <a:r>
              <a:rPr lang="ja-JP" altLang="en-US" sz="1100">
                <a:latin typeface="メイリオ" panose="020B0604030504040204" pitchFamily="50" charset="-128"/>
                <a:ea typeface="メイリオ" panose="020B0604030504040204" pitchFamily="50" charset="-128"/>
              </a:rPr>
              <a:t>各社は、自社用のフォルダのみアクセスが可能であり、</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　他社によるアクセスは出来ない。）</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・調査当局は</a:t>
            </a:r>
            <a:r>
              <a:rPr lang="en-US" altLang="ja-JP" sz="1100">
                <a:latin typeface="メイリオ" panose="020B0604030504040204" pitchFamily="50" charset="-128"/>
                <a:ea typeface="メイリオ" panose="020B0604030504040204" pitchFamily="50" charset="-128"/>
              </a:rPr>
              <a:t>Smooth File</a:t>
            </a:r>
            <a:r>
              <a:rPr lang="ja-JP" altLang="en-US" sz="1100">
                <a:latin typeface="メイリオ" panose="020B0604030504040204" pitchFamily="50" charset="-128"/>
                <a:ea typeface="メイリオ" panose="020B0604030504040204" pitchFamily="50" charset="-128"/>
              </a:rPr>
              <a:t>より資料をダウンロード。</a:t>
            </a:r>
          </a:p>
        </p:txBody>
      </p:sp>
      <p:sp>
        <p:nvSpPr>
          <p:cNvPr id="24" name="テキスト ボックス 23">
            <a:extLst>
              <a:ext uri="{FF2B5EF4-FFF2-40B4-BE49-F238E27FC236}">
                <a16:creationId xmlns:a16="http://schemas.microsoft.com/office/drawing/2014/main" id="{1EF2059A-699B-EA15-AD3F-7D164917FAB4}"/>
              </a:ext>
            </a:extLst>
          </p:cNvPr>
          <p:cNvSpPr txBox="1"/>
          <p:nvPr/>
        </p:nvSpPr>
        <p:spPr>
          <a:xfrm>
            <a:off x="4422042" y="5591718"/>
            <a:ext cx="4455230" cy="430887"/>
          </a:xfrm>
          <a:prstGeom prst="rect">
            <a:avLst/>
          </a:prstGeom>
          <a:noFill/>
        </p:spPr>
        <p:txBody>
          <a:bodyPr wrap="square" rtlCol="0">
            <a:spAutoFit/>
          </a:bodyPr>
          <a:lstStyle/>
          <a:p>
            <a:r>
              <a:rPr lang="ja-JP" altLang="en-US" sz="1100">
                <a:latin typeface="メイリオ" panose="020B0604030504040204" pitchFamily="50" charset="-128"/>
                <a:ea typeface="メイリオ" panose="020B0604030504040204" pitchFamily="50" charset="-128"/>
              </a:rPr>
              <a:t>・調査当局は、閲覧用文書を</a:t>
            </a:r>
            <a:r>
              <a:rPr lang="en-US" altLang="ja-JP" sz="1100">
                <a:latin typeface="メイリオ" panose="020B0604030504040204" pitchFamily="50" charset="-128"/>
                <a:ea typeface="メイリオ" panose="020B0604030504040204" pitchFamily="50" charset="-128"/>
              </a:rPr>
              <a:t>Smooth File</a:t>
            </a:r>
            <a:r>
              <a:rPr lang="ja-JP" altLang="en-US" sz="1100">
                <a:latin typeface="メイリオ" panose="020B0604030504040204" pitchFamily="50" charset="-128"/>
                <a:ea typeface="メイリオ" panose="020B0604030504040204" pitchFamily="50" charset="-128"/>
              </a:rPr>
              <a:t>に格納。</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・利害関係者等は閲覧希望を申請し、調査当局の通知により閲覧。</a:t>
            </a:r>
          </a:p>
        </p:txBody>
      </p:sp>
      <p:pic>
        <p:nvPicPr>
          <p:cNvPr id="9" name="図 8" descr="ダイアグラム&#10;&#10;AI 生成コンテンツは誤りを含む可能性があります。">
            <a:extLst>
              <a:ext uri="{FF2B5EF4-FFF2-40B4-BE49-F238E27FC236}">
                <a16:creationId xmlns:a16="http://schemas.microsoft.com/office/drawing/2014/main" id="{5F83C9FC-9337-047F-ED18-D1A65277E899}"/>
              </a:ext>
            </a:extLst>
          </p:cNvPr>
          <p:cNvPicPr>
            <a:picLocks noChangeAspect="1"/>
          </p:cNvPicPr>
          <p:nvPr/>
        </p:nvPicPr>
        <p:blipFill>
          <a:blip r:embed="rId2"/>
          <a:stretch>
            <a:fillRect/>
          </a:stretch>
        </p:blipFill>
        <p:spPr>
          <a:xfrm>
            <a:off x="200531" y="2342317"/>
            <a:ext cx="4346242" cy="3014329"/>
          </a:xfrm>
          <a:prstGeom prst="rect">
            <a:avLst/>
          </a:prstGeom>
        </p:spPr>
      </p:pic>
      <p:pic>
        <p:nvPicPr>
          <p:cNvPr id="12" name="図 11" descr="ダイアグラム&#10;&#10;AI 生成コンテンツは誤りを含む可能性があります。">
            <a:extLst>
              <a:ext uri="{FF2B5EF4-FFF2-40B4-BE49-F238E27FC236}">
                <a16:creationId xmlns:a16="http://schemas.microsoft.com/office/drawing/2014/main" id="{6330EA05-77FB-B79D-547E-93343C0A28BB}"/>
              </a:ext>
            </a:extLst>
          </p:cNvPr>
          <p:cNvPicPr>
            <a:picLocks noChangeAspect="1"/>
          </p:cNvPicPr>
          <p:nvPr/>
        </p:nvPicPr>
        <p:blipFill>
          <a:blip r:embed="rId3"/>
          <a:stretch>
            <a:fillRect/>
          </a:stretch>
        </p:blipFill>
        <p:spPr>
          <a:xfrm>
            <a:off x="4537889" y="2397980"/>
            <a:ext cx="4384467" cy="3005482"/>
          </a:xfrm>
          <a:prstGeom prst="rect">
            <a:avLst/>
          </a:prstGeom>
        </p:spPr>
      </p:pic>
    </p:spTree>
    <p:extLst>
      <p:ext uri="{BB962C8B-B14F-4D97-AF65-F5344CB8AC3E}">
        <p14:creationId xmlns:p14="http://schemas.microsoft.com/office/powerpoint/2010/main" val="1708164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C00A1147-1065-846A-9DA5-27C9C7B1E5D4}"/>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F135504E-8D7A-EB49-4122-45A26D289A05}"/>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2" name="タイトル 1">
            <a:extLst>
              <a:ext uri="{FF2B5EF4-FFF2-40B4-BE49-F238E27FC236}">
                <a16:creationId xmlns:a16="http://schemas.microsoft.com/office/drawing/2014/main" id="{81908840-85A0-C500-C7A9-D1D1CAC2C233}"/>
              </a:ext>
            </a:extLst>
          </p:cNvPr>
          <p:cNvSpPr>
            <a:spLocks noGrp="1"/>
          </p:cNvSpPr>
          <p:nvPr>
            <p:ph type="title"/>
          </p:nvPr>
        </p:nvSpPr>
        <p:spPr>
          <a:xfrm>
            <a:off x="275184" y="344830"/>
            <a:ext cx="5733730" cy="521140"/>
          </a:xfrm>
        </p:spPr>
        <p:txBody>
          <a:bodyPr>
            <a:normAutofit/>
          </a:bodyPr>
          <a:lstStyle/>
          <a:p>
            <a:r>
              <a:rPr lang="ja-JP" altLang="en-US" sz="2400" b="1">
                <a:solidFill>
                  <a:schemeClr val="accent1">
                    <a:lumMod val="75000"/>
                  </a:schemeClr>
                </a:solidFill>
                <a:latin typeface="メイリオ" panose="020B0604030504040204" pitchFamily="50" charset="-128"/>
                <a:ea typeface="メイリオ" panose="020B0604030504040204" pitchFamily="50" charset="-128"/>
              </a:rPr>
              <a:t>利用方法：当初ログイン・提出時</a:t>
            </a:r>
          </a:p>
        </p:txBody>
      </p:sp>
      <p:pic>
        <p:nvPicPr>
          <p:cNvPr id="5" name="コンテンツ プレースホルダー 3" descr="グラフィカル ユーザー インターフェイス, アプリケーション&#10;&#10;AI 生成コンテンツは誤りを含む可能性があります。">
            <a:extLst>
              <a:ext uri="{FF2B5EF4-FFF2-40B4-BE49-F238E27FC236}">
                <a16:creationId xmlns:a16="http://schemas.microsoft.com/office/drawing/2014/main" id="{C7C733F9-98FA-44DD-D69E-0AA07AC0CE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92709" y="3205313"/>
            <a:ext cx="4037428" cy="3390611"/>
          </a:xfrm>
          <a:prstGeom prst="rect">
            <a:avLst/>
          </a:prstGeom>
          <a:noFill/>
          <a:ln>
            <a:noFill/>
          </a:ln>
        </p:spPr>
      </p:pic>
      <p:sp>
        <p:nvSpPr>
          <p:cNvPr id="6" name="四角形: 角を丸くする 5">
            <a:extLst>
              <a:ext uri="{FF2B5EF4-FFF2-40B4-BE49-F238E27FC236}">
                <a16:creationId xmlns:a16="http://schemas.microsoft.com/office/drawing/2014/main" id="{764323EA-3FFC-381A-ADAC-2A6454182AE8}"/>
              </a:ext>
            </a:extLst>
          </p:cNvPr>
          <p:cNvSpPr/>
          <p:nvPr/>
        </p:nvSpPr>
        <p:spPr>
          <a:xfrm>
            <a:off x="5738530" y="4009020"/>
            <a:ext cx="2157709" cy="77283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0" name="矢印: 上 9">
            <a:extLst>
              <a:ext uri="{FF2B5EF4-FFF2-40B4-BE49-F238E27FC236}">
                <a16:creationId xmlns:a16="http://schemas.microsoft.com/office/drawing/2014/main" id="{0EDE4FA9-2073-2685-A47A-16F33D768D96}"/>
              </a:ext>
            </a:extLst>
          </p:cNvPr>
          <p:cNvSpPr/>
          <p:nvPr/>
        </p:nvSpPr>
        <p:spPr>
          <a:xfrm rot="2781990">
            <a:off x="5580761" y="4802628"/>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1" name="テキスト ボックス 10">
            <a:extLst>
              <a:ext uri="{FF2B5EF4-FFF2-40B4-BE49-F238E27FC236}">
                <a16:creationId xmlns:a16="http://schemas.microsoft.com/office/drawing/2014/main" id="{B20B78A3-8CB6-76D5-B41F-A004EA52ACD4}"/>
              </a:ext>
            </a:extLst>
          </p:cNvPr>
          <p:cNvSpPr txBox="1"/>
          <p:nvPr/>
        </p:nvSpPr>
        <p:spPr>
          <a:xfrm>
            <a:off x="5311128" y="4929141"/>
            <a:ext cx="42740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0000"/>
                </a:solidFill>
                <a:effectLst/>
                <a:uLnTx/>
                <a:uFillTx/>
                <a:latin typeface="Aptos" panose="02110004020202020204"/>
                <a:ea typeface="游ゴシック" panose="020B0400000000000000" pitchFamily="50" charset="-128"/>
                <a:cs typeface="+mn-cs"/>
              </a:rPr>
              <a:t>②</a:t>
            </a:r>
          </a:p>
        </p:txBody>
      </p:sp>
      <p:sp>
        <p:nvSpPr>
          <p:cNvPr id="12" name="テキスト ボックス 11">
            <a:extLst>
              <a:ext uri="{FF2B5EF4-FFF2-40B4-BE49-F238E27FC236}">
                <a16:creationId xmlns:a16="http://schemas.microsoft.com/office/drawing/2014/main" id="{9918934F-8741-FD3C-6751-2DA7F95A6492}"/>
              </a:ext>
            </a:extLst>
          </p:cNvPr>
          <p:cNvSpPr txBox="1"/>
          <p:nvPr/>
        </p:nvSpPr>
        <p:spPr>
          <a:xfrm>
            <a:off x="313862" y="846513"/>
            <a:ext cx="8626937" cy="923330"/>
          </a:xfrm>
          <a:prstGeom prst="rect">
            <a:avLst/>
          </a:prstGeom>
          <a:noFill/>
        </p:spPr>
        <p:txBody>
          <a:bodyPr wrap="square" rtlCol="0">
            <a:spAutoFit/>
          </a:bodyPr>
          <a:lstStyle/>
          <a:p>
            <a:pPr marL="177800" marR="0" lvl="0" indent="-17780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① 事前にご連絡いただいたメールアドレスに対して、</a:t>
            </a:r>
            <a:r>
              <a:rPr kumimoji="1" lang="en-US" altLang="ja-JP" sz="18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ad1</a:t>
            </a:r>
            <a:r>
              <a:rPr kumimoji="1" lang="en-US" altLang="ja-JP" sz="1800" b="0" i="0" u="sng"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3</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hlinkClick r:id="rId4">
                  <a:extLst>
                    <a:ext uri="{A12FA001-AC4F-418D-AE19-62706E023703}">
                      <ahyp:hlinkClr xmlns:ahyp="http://schemas.microsoft.com/office/drawing/2018/hyperlinkcolor" val="tx"/>
                    </a:ext>
                  </a:extLst>
                </a:hlinkClick>
              </a:rPr>
              <a:t>@mof.go.jp</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より、件名「</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【Smooth File】</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ログインパスワードを発行しました。」の電子メールが届きますので、記載の</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URL</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をクリックします。</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 name="テキスト ボックス 12">
            <a:extLst>
              <a:ext uri="{FF2B5EF4-FFF2-40B4-BE49-F238E27FC236}">
                <a16:creationId xmlns:a16="http://schemas.microsoft.com/office/drawing/2014/main" id="{36E8D02A-B4B8-50AE-1C1E-D05017777872}"/>
              </a:ext>
            </a:extLst>
          </p:cNvPr>
          <p:cNvSpPr txBox="1"/>
          <p:nvPr/>
        </p:nvSpPr>
        <p:spPr>
          <a:xfrm>
            <a:off x="313863" y="1996021"/>
            <a:ext cx="8107363"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② クリックすると、専用フォルダにアクセスできますので、メール記載の</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ログイン</a:t>
            </a:r>
            <a:r>
              <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、パスワードを入力します。</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パスワードはログイン後変更可能です</a:t>
            </a: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AFB40EA3-39EC-1753-2A55-A0136A4891D5}"/>
              </a:ext>
            </a:extLst>
          </p:cNvPr>
          <p:cNvSpPr txBox="1"/>
          <p:nvPr/>
        </p:nvSpPr>
        <p:spPr>
          <a:xfrm>
            <a:off x="4066160" y="5404826"/>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15" name="テキスト ボックス 14">
            <a:extLst>
              <a:ext uri="{FF2B5EF4-FFF2-40B4-BE49-F238E27FC236}">
                <a16:creationId xmlns:a16="http://schemas.microsoft.com/office/drawing/2014/main" id="{9FAA331C-3E46-BD88-9008-39BE76E8F62A}"/>
              </a:ext>
            </a:extLst>
          </p:cNvPr>
          <p:cNvSpPr txBox="1"/>
          <p:nvPr/>
        </p:nvSpPr>
        <p:spPr>
          <a:xfrm>
            <a:off x="349072" y="6272397"/>
            <a:ext cx="6015686" cy="261610"/>
          </a:xfrm>
          <a:prstGeom prst="rect">
            <a:avLst/>
          </a:prstGeom>
          <a:noFill/>
        </p:spPr>
        <p:txBody>
          <a:bodyPr wrap="square" rtlCol="0">
            <a:spAutoFit/>
          </a:bodyPr>
          <a:lstStyle/>
          <a:p>
            <a:pPr lvl="0">
              <a:defRPr/>
            </a:pPr>
            <a:r>
              <a:rPr kumimoji="1" lang="en-US" altLang="ja-JP"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本手順書の例の場合では、</a:t>
            </a:r>
            <a:r>
              <a:rPr kumimoji="1" lang="en-US" altLang="ja-JP"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は「</a:t>
            </a:r>
            <a:r>
              <a:rPr kumimoji="1" lang="en-US" altLang="ja-JP" sz="1100">
                <a:solidFill>
                  <a:prstClr val="black"/>
                </a:solidFill>
                <a:latin typeface="メイリオ" panose="020B0604030504040204" pitchFamily="50" charset="-128"/>
                <a:ea typeface="メイリオ" panose="020B0604030504040204" pitchFamily="50" charset="-128"/>
              </a:rPr>
              <a:t> </a:t>
            </a:r>
            <a:r>
              <a:rPr kumimoji="1" lang="en-US" altLang="ja-JP" sz="1100" err="1">
                <a:solidFill>
                  <a:prstClr val="black"/>
                </a:solidFill>
                <a:latin typeface="メイリオ" panose="020B0604030504040204" pitchFamily="50" charset="-128"/>
                <a:ea typeface="メイリオ" panose="020B0604030504040204" pitchFamily="50" charset="-128"/>
              </a:rPr>
              <a:t>ffffffff</a:t>
            </a:r>
            <a:r>
              <a:rPr kumimoji="1" lang="en-US" altLang="ja-JP" sz="1100">
                <a:solidFill>
                  <a:prstClr val="black"/>
                </a:solidFill>
                <a:latin typeface="メイリオ" panose="020B0604030504040204" pitchFamily="50" charset="-128"/>
                <a:ea typeface="メイリオ" panose="020B0604030504040204" pitchFamily="50" charset="-128"/>
              </a:rPr>
              <a:t> </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a:t>
            </a:r>
            <a:r>
              <a:rPr kumimoji="1" lang="en-US" altLang="ja-JP" sz="1100">
                <a:solidFill>
                  <a:prstClr val="black"/>
                </a:solidFill>
                <a:latin typeface="メイリオ" panose="020B0604030504040204" pitchFamily="50" charset="-128"/>
                <a:ea typeface="メイリオ" panose="020B0604030504040204" pitchFamily="50" charset="-128"/>
              </a:rPr>
              <a:t> </a:t>
            </a:r>
            <a:r>
              <a:rPr kumimoji="1" lang="en-US" altLang="ja-JP" sz="1100" err="1">
                <a:solidFill>
                  <a:prstClr val="black"/>
                </a:solidFill>
                <a:latin typeface="メイリオ" panose="020B0604030504040204" pitchFamily="50" charset="-128"/>
                <a:ea typeface="メイリオ" panose="020B0604030504040204" pitchFamily="50" charset="-128"/>
              </a:rPr>
              <a:t>Vl</a:t>
            </a:r>
            <a:r>
              <a:rPr kumimoji="1" lang="ja-JP" altLang="en-US" sz="1100">
                <a:solidFill>
                  <a:prstClr val="black"/>
                </a:solidFill>
                <a:latin typeface="メイリオ" panose="020B0604030504040204" pitchFamily="50" charset="-128"/>
                <a:ea typeface="メイリオ" panose="020B0604030504040204" pitchFamily="50" charset="-128"/>
              </a:rPr>
              <a:t>＼</a:t>
            </a:r>
            <a:r>
              <a:rPr kumimoji="1" lang="en-US" altLang="ja-JP" sz="1100">
                <a:solidFill>
                  <a:prstClr val="black"/>
                </a:solidFill>
                <a:latin typeface="メイリオ" panose="020B0604030504040204" pitchFamily="50" charset="-128"/>
                <a:ea typeface="メイリオ" panose="020B0604030504040204" pitchFamily="50" charset="-128"/>
              </a:rPr>
              <a:t>1plhl </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」になります。</a:t>
            </a:r>
            <a:endParaRPr kumimoji="1" lang="en-US" altLang="ja-JP"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 name="正方形/長方形 2">
            <a:extLst>
              <a:ext uri="{FF2B5EF4-FFF2-40B4-BE49-F238E27FC236}">
                <a16:creationId xmlns:a16="http://schemas.microsoft.com/office/drawing/2014/main" id="{D89DF24A-4836-7D1E-8B8D-4B4B837C3FF5}"/>
              </a:ext>
            </a:extLst>
          </p:cNvPr>
          <p:cNvSpPr/>
          <p:nvPr/>
        </p:nvSpPr>
        <p:spPr>
          <a:xfrm>
            <a:off x="349072" y="5225042"/>
            <a:ext cx="4261028" cy="6039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pic>
        <p:nvPicPr>
          <p:cNvPr id="17" name="図 16" descr="テキスト&#10;&#10;AI 生成コンテンツは誤りを含む可能性があります。">
            <a:extLst>
              <a:ext uri="{FF2B5EF4-FFF2-40B4-BE49-F238E27FC236}">
                <a16:creationId xmlns:a16="http://schemas.microsoft.com/office/drawing/2014/main" id="{1A9C74D8-821E-02F1-2FE8-33685F5DDD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955" y="2980557"/>
            <a:ext cx="3538128" cy="3291840"/>
          </a:xfrm>
          <a:prstGeom prst="rect">
            <a:avLst/>
          </a:prstGeom>
        </p:spPr>
      </p:pic>
      <p:sp>
        <p:nvSpPr>
          <p:cNvPr id="20" name="四角形: 角を丸くする 19">
            <a:extLst>
              <a:ext uri="{FF2B5EF4-FFF2-40B4-BE49-F238E27FC236}">
                <a16:creationId xmlns:a16="http://schemas.microsoft.com/office/drawing/2014/main" id="{7A98D71B-17CA-7638-6BAE-B180045BAD40}"/>
              </a:ext>
            </a:extLst>
          </p:cNvPr>
          <p:cNvSpPr/>
          <p:nvPr/>
        </p:nvSpPr>
        <p:spPr>
          <a:xfrm>
            <a:off x="694944" y="5715000"/>
            <a:ext cx="3218688" cy="51889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8" name="矢印: 上 7">
            <a:extLst>
              <a:ext uri="{FF2B5EF4-FFF2-40B4-BE49-F238E27FC236}">
                <a16:creationId xmlns:a16="http://schemas.microsoft.com/office/drawing/2014/main" id="{A7E32EBF-0318-3B64-435C-17BC026CFC18}"/>
              </a:ext>
            </a:extLst>
          </p:cNvPr>
          <p:cNvSpPr/>
          <p:nvPr/>
        </p:nvSpPr>
        <p:spPr>
          <a:xfrm rot="13783778">
            <a:off x="3321705" y="5455447"/>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9" name="テキスト ボックス 8">
            <a:extLst>
              <a:ext uri="{FF2B5EF4-FFF2-40B4-BE49-F238E27FC236}">
                <a16:creationId xmlns:a16="http://schemas.microsoft.com/office/drawing/2014/main" id="{2187A5F6-F876-9B43-183C-49D8521154AF}"/>
              </a:ext>
            </a:extLst>
          </p:cNvPr>
          <p:cNvSpPr txBox="1"/>
          <p:nvPr/>
        </p:nvSpPr>
        <p:spPr>
          <a:xfrm>
            <a:off x="3397380" y="5261377"/>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23" name="テキスト ボックス 22">
            <a:extLst>
              <a:ext uri="{FF2B5EF4-FFF2-40B4-BE49-F238E27FC236}">
                <a16:creationId xmlns:a16="http://schemas.microsoft.com/office/drawing/2014/main" id="{A608FCCC-0DAE-E0F3-7605-85995AEA2516}"/>
              </a:ext>
            </a:extLst>
          </p:cNvPr>
          <p:cNvSpPr txBox="1"/>
          <p:nvPr/>
        </p:nvSpPr>
        <p:spPr>
          <a:xfrm>
            <a:off x="1490503" y="3333645"/>
            <a:ext cx="2992868" cy="307777"/>
          </a:xfrm>
          <a:prstGeom prst="rect">
            <a:avLst/>
          </a:prstGeom>
          <a:solidFill>
            <a:schemeClr val="bg2">
              <a:lumMod val="9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a:t>
            </a:r>
            <a:r>
              <a:rPr kumimoji="1" lang="ja-JP" altLang="en-US" sz="1400" b="1"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各者毎個別のメールが届きます。</a:t>
            </a:r>
          </a:p>
        </p:txBody>
      </p:sp>
    </p:spTree>
    <p:extLst>
      <p:ext uri="{BB962C8B-B14F-4D97-AF65-F5344CB8AC3E}">
        <p14:creationId xmlns:p14="http://schemas.microsoft.com/office/powerpoint/2010/main" val="3350873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51576E8A-A3C8-6F16-13EB-B4AA3FDBE65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EED2B1F-B897-F9B1-AE61-8708C9CF8D4D}"/>
              </a:ext>
            </a:extLst>
          </p:cNvPr>
          <p:cNvSpPr/>
          <p:nvPr/>
        </p:nvSpPr>
        <p:spPr>
          <a:xfrm>
            <a:off x="203200" y="2300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5B46ADAA-7F3A-EAA3-4499-535639D9C1AE}"/>
              </a:ext>
            </a:extLst>
          </p:cNvPr>
          <p:cNvSpPr txBox="1"/>
          <p:nvPr/>
        </p:nvSpPr>
        <p:spPr>
          <a:xfrm>
            <a:off x="325811" y="544917"/>
            <a:ext cx="8209131"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③ ログイン後、「ファイル共有」タブをクリックします。</a:t>
            </a:r>
          </a:p>
        </p:txBody>
      </p:sp>
      <p:sp>
        <p:nvSpPr>
          <p:cNvPr id="3" name="テキスト ボックス 2">
            <a:extLst>
              <a:ext uri="{FF2B5EF4-FFF2-40B4-BE49-F238E27FC236}">
                <a16:creationId xmlns:a16="http://schemas.microsoft.com/office/drawing/2014/main" id="{6792128A-6CE5-5C26-9DC6-477003FB4AF0}"/>
              </a:ext>
            </a:extLst>
          </p:cNvPr>
          <p:cNvSpPr txBox="1"/>
          <p:nvPr/>
        </p:nvSpPr>
        <p:spPr>
          <a:xfrm>
            <a:off x="325811" y="1115389"/>
            <a:ext cx="8614989"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④ 指定された「プロジェクト（案件ごとのフォルダ）」をクリックします。</a:t>
            </a:r>
          </a:p>
          <a:p>
            <a:r>
              <a:rPr kumimoji="1" lang="en-US" altLang="ja-JP">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a:t>
            </a:r>
            <a:r>
              <a:rPr kumimoji="1" lang="en-US" altLang="ja-JP" sz="1600">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利害関係者等は、自社用のフォルダのみにアクセスが可能となっています。</a:t>
            </a:r>
            <a:endParaRPr kumimoji="1" lang="ja-JP" altLang="en-US">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AFADDED8-2AB3-99A3-B9A1-5AE47224B9D2}"/>
              </a:ext>
            </a:extLst>
          </p:cNvPr>
          <p:cNvSpPr txBox="1"/>
          <p:nvPr/>
        </p:nvSpPr>
        <p:spPr>
          <a:xfrm>
            <a:off x="700462" y="1759026"/>
            <a:ext cx="7822605"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a:latin typeface="メイリオ" panose="020B0604030504040204" pitchFamily="50" charset="-128"/>
              <a:ea typeface="メイリオ" panose="020B0604030504040204" pitchFamily="50" charset="-128"/>
            </a:endParaRPr>
          </a:p>
        </p:txBody>
      </p:sp>
      <p:pic>
        <p:nvPicPr>
          <p:cNvPr id="6" name="コンテンツ プレースホルダー 3">
            <a:extLst>
              <a:ext uri="{FF2B5EF4-FFF2-40B4-BE49-F238E27FC236}">
                <a16:creationId xmlns:a16="http://schemas.microsoft.com/office/drawing/2014/main" id="{B4035B36-9C56-FC9E-A98B-2BA14AE863A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5811" y="3606044"/>
            <a:ext cx="3950607" cy="2707039"/>
          </a:xfrm>
          <a:prstGeom prst="rect">
            <a:avLst/>
          </a:prstGeom>
          <a:noFill/>
          <a:ln>
            <a:noFill/>
          </a:ln>
        </p:spPr>
      </p:pic>
      <p:sp>
        <p:nvSpPr>
          <p:cNvPr id="7" name="四角形: 角を丸くする 6">
            <a:extLst>
              <a:ext uri="{FF2B5EF4-FFF2-40B4-BE49-F238E27FC236}">
                <a16:creationId xmlns:a16="http://schemas.microsoft.com/office/drawing/2014/main" id="{75A71CC4-58D9-5475-7BCC-AD93C00EEF5C}"/>
              </a:ext>
            </a:extLst>
          </p:cNvPr>
          <p:cNvSpPr/>
          <p:nvPr/>
        </p:nvSpPr>
        <p:spPr>
          <a:xfrm>
            <a:off x="325811" y="4393606"/>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矢印: 上 7">
            <a:extLst>
              <a:ext uri="{FF2B5EF4-FFF2-40B4-BE49-F238E27FC236}">
                <a16:creationId xmlns:a16="http://schemas.microsoft.com/office/drawing/2014/main" id="{751A7DB1-F315-0359-AEF9-4F31B153E777}"/>
              </a:ext>
            </a:extLst>
          </p:cNvPr>
          <p:cNvSpPr/>
          <p:nvPr/>
        </p:nvSpPr>
        <p:spPr>
          <a:xfrm rot="15340016">
            <a:off x="1717445" y="4371462"/>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64F6041D-E3D9-FBF6-4F82-7B4337829BE3}"/>
              </a:ext>
            </a:extLst>
          </p:cNvPr>
          <p:cNvSpPr txBox="1"/>
          <p:nvPr/>
        </p:nvSpPr>
        <p:spPr>
          <a:xfrm>
            <a:off x="1825655" y="4277966"/>
            <a:ext cx="408495" cy="307777"/>
          </a:xfrm>
          <a:prstGeom prst="rect">
            <a:avLst/>
          </a:prstGeom>
          <a:noFill/>
        </p:spPr>
        <p:txBody>
          <a:bodyPr wrap="square" rtlCol="0">
            <a:spAutoFit/>
          </a:bodyPr>
          <a:lstStyle/>
          <a:p>
            <a:r>
              <a:rPr kumimoji="1" lang="ja-JP" altLang="en-US" sz="1400" b="1">
                <a:solidFill>
                  <a:srgbClr val="FF0000"/>
                </a:solidFill>
              </a:rPr>
              <a:t>③</a:t>
            </a:r>
          </a:p>
        </p:txBody>
      </p:sp>
      <p:sp>
        <p:nvSpPr>
          <p:cNvPr id="10" name="四角形: 角を丸くする 9">
            <a:extLst>
              <a:ext uri="{FF2B5EF4-FFF2-40B4-BE49-F238E27FC236}">
                <a16:creationId xmlns:a16="http://schemas.microsoft.com/office/drawing/2014/main" id="{1F5925B6-2623-5CBA-2BEB-F1781A2FE1F8}"/>
              </a:ext>
            </a:extLst>
          </p:cNvPr>
          <p:cNvSpPr/>
          <p:nvPr/>
        </p:nvSpPr>
        <p:spPr>
          <a:xfrm>
            <a:off x="1887731" y="5245474"/>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矢印: 上 10">
            <a:extLst>
              <a:ext uri="{FF2B5EF4-FFF2-40B4-BE49-F238E27FC236}">
                <a16:creationId xmlns:a16="http://schemas.microsoft.com/office/drawing/2014/main" id="{76859DDC-7FD4-FEF0-8670-C1D599654457}"/>
              </a:ext>
            </a:extLst>
          </p:cNvPr>
          <p:cNvSpPr/>
          <p:nvPr/>
        </p:nvSpPr>
        <p:spPr>
          <a:xfrm rot="10800000">
            <a:off x="3718366" y="4970978"/>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D69EB868-241E-704F-845C-6FE3A8544E1D}"/>
              </a:ext>
            </a:extLst>
          </p:cNvPr>
          <p:cNvSpPr txBox="1"/>
          <p:nvPr/>
        </p:nvSpPr>
        <p:spPr>
          <a:xfrm>
            <a:off x="3619235" y="4706556"/>
            <a:ext cx="379662" cy="307777"/>
          </a:xfrm>
          <a:prstGeom prst="rect">
            <a:avLst/>
          </a:prstGeom>
          <a:noFill/>
        </p:spPr>
        <p:txBody>
          <a:bodyPr wrap="square" rtlCol="0">
            <a:spAutoFit/>
          </a:bodyPr>
          <a:lstStyle/>
          <a:p>
            <a:r>
              <a:rPr kumimoji="1" lang="ja-JP" altLang="en-US" sz="1400" b="1">
                <a:solidFill>
                  <a:srgbClr val="FF0000"/>
                </a:solidFill>
              </a:rPr>
              <a:t>④</a:t>
            </a:r>
          </a:p>
        </p:txBody>
      </p:sp>
      <p:pic>
        <p:nvPicPr>
          <p:cNvPr id="13"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0DC6566-A94B-D817-D92E-A05784C948F9}"/>
              </a:ext>
            </a:extLst>
          </p:cNvPr>
          <p:cNvPicPr>
            <a:picLocks noGrp="1" noChangeAspect="1"/>
          </p:cNvPicPr>
          <p:nvPr>
            <p:ph idx="1"/>
          </p:nvPr>
        </p:nvPicPr>
        <p:blipFill>
          <a:blip r:embed="rId3"/>
          <a:srcRect l="-1158" t="220" r="6575" b="33137"/>
          <a:stretch>
            <a:fillRect/>
          </a:stretch>
        </p:blipFill>
        <p:spPr>
          <a:xfrm>
            <a:off x="4316248" y="3606044"/>
            <a:ext cx="4510229" cy="2551405"/>
          </a:xfrm>
          <a:prstGeom prst="rect">
            <a:avLst/>
          </a:prstGeom>
        </p:spPr>
      </p:pic>
      <p:sp>
        <p:nvSpPr>
          <p:cNvPr id="14" name="テキスト ボックス 13">
            <a:extLst>
              <a:ext uri="{FF2B5EF4-FFF2-40B4-BE49-F238E27FC236}">
                <a16:creationId xmlns:a16="http://schemas.microsoft.com/office/drawing/2014/main" id="{E3D78D10-2FE6-75B7-E834-8D181F40055F}"/>
              </a:ext>
            </a:extLst>
          </p:cNvPr>
          <p:cNvSpPr txBox="1"/>
          <p:nvPr/>
        </p:nvSpPr>
        <p:spPr>
          <a:xfrm>
            <a:off x="325811" y="2214756"/>
            <a:ext cx="8500665"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⑤ 「ファイル一覧」から指定された自社のフォルダをクリックします。</a:t>
            </a:r>
          </a:p>
        </p:txBody>
      </p:sp>
      <p:sp>
        <p:nvSpPr>
          <p:cNvPr id="15" name="テキスト ボックス 14">
            <a:extLst>
              <a:ext uri="{FF2B5EF4-FFF2-40B4-BE49-F238E27FC236}">
                <a16:creationId xmlns:a16="http://schemas.microsoft.com/office/drawing/2014/main" id="{44097B13-FB46-AA83-F018-1295E7292516}"/>
              </a:ext>
            </a:extLst>
          </p:cNvPr>
          <p:cNvSpPr txBox="1"/>
          <p:nvPr/>
        </p:nvSpPr>
        <p:spPr>
          <a:xfrm>
            <a:off x="722480" y="2549684"/>
            <a:ext cx="6172505"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a:t>
            </a:r>
            <a:r>
              <a:rPr kumimoji="1" lang="en-US" altLang="ja-JP" sz="1400">
                <a:latin typeface="メイリオ" panose="020B0604030504040204" pitchFamily="50" charset="-128"/>
                <a:ea typeface="メイリオ" panose="020B0604030504040204" pitchFamily="50" charset="-128"/>
              </a:rPr>
              <a:t>E</a:t>
            </a:r>
            <a:r>
              <a:rPr kumimoji="1" lang="ja-JP" altLang="en-US" sz="1400">
                <a:latin typeface="メイリオ" panose="020B0604030504040204" pitchFamily="50" charset="-128"/>
                <a:ea typeface="メイリオ" panose="020B0604030504040204" pitchFamily="50" charset="-128"/>
              </a:rPr>
              <a:t>社」にあたります。</a:t>
            </a:r>
          </a:p>
        </p:txBody>
      </p:sp>
      <p:sp>
        <p:nvSpPr>
          <p:cNvPr id="16" name="四角形: 角を丸くする 15">
            <a:extLst>
              <a:ext uri="{FF2B5EF4-FFF2-40B4-BE49-F238E27FC236}">
                <a16:creationId xmlns:a16="http://schemas.microsoft.com/office/drawing/2014/main" id="{9396E9B9-09F2-60CB-24C8-B8D4E5D49A2C}"/>
              </a:ext>
            </a:extLst>
          </p:cNvPr>
          <p:cNvSpPr/>
          <p:nvPr/>
        </p:nvSpPr>
        <p:spPr>
          <a:xfrm>
            <a:off x="8000514" y="4873393"/>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2E06A7D2-117D-6652-82CE-2B25CC5A6585}"/>
              </a:ext>
            </a:extLst>
          </p:cNvPr>
          <p:cNvSpPr/>
          <p:nvPr/>
        </p:nvSpPr>
        <p:spPr>
          <a:xfrm>
            <a:off x="8394432" y="5198289"/>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20D535FC-3ACC-8FCB-1EB6-5BF8413CB5C0}"/>
              </a:ext>
            </a:extLst>
          </p:cNvPr>
          <p:cNvSpPr txBox="1"/>
          <p:nvPr/>
        </p:nvSpPr>
        <p:spPr>
          <a:xfrm>
            <a:off x="8293597" y="5406282"/>
            <a:ext cx="379662" cy="307777"/>
          </a:xfrm>
          <a:prstGeom prst="rect">
            <a:avLst/>
          </a:prstGeom>
          <a:noFill/>
        </p:spPr>
        <p:txBody>
          <a:bodyPr wrap="square" rtlCol="0">
            <a:spAutoFit/>
          </a:bodyPr>
          <a:lstStyle/>
          <a:p>
            <a:r>
              <a:rPr kumimoji="1" lang="ja-JP" altLang="en-US" sz="1400" b="1">
                <a:solidFill>
                  <a:srgbClr val="FF0000"/>
                </a:solidFill>
              </a:rPr>
              <a:t>⑤</a:t>
            </a:r>
          </a:p>
        </p:txBody>
      </p:sp>
    </p:spTree>
    <p:extLst>
      <p:ext uri="{BB962C8B-B14F-4D97-AF65-F5344CB8AC3E}">
        <p14:creationId xmlns:p14="http://schemas.microsoft.com/office/powerpoint/2010/main" val="349883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36374C5A-FBFC-269E-07B7-AC212C0AAEC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F70863D-C623-8ADA-FC11-3B3BBDAF7C18}"/>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64B2EA8F-E3EE-0B89-F036-FD4FE2D14935}"/>
              </a:ext>
            </a:extLst>
          </p:cNvPr>
          <p:cNvSpPr txBox="1"/>
          <p:nvPr/>
        </p:nvSpPr>
        <p:spPr>
          <a:xfrm>
            <a:off x="326113" y="649975"/>
            <a:ext cx="8491774"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⑥ 自社のフォルダ内で「アップロード」ボタンをクリックします。</a:t>
            </a:r>
          </a:p>
        </p:txBody>
      </p:sp>
      <p:sp>
        <p:nvSpPr>
          <p:cNvPr id="3" name="テキスト ボックス 2">
            <a:extLst>
              <a:ext uri="{FF2B5EF4-FFF2-40B4-BE49-F238E27FC236}">
                <a16:creationId xmlns:a16="http://schemas.microsoft.com/office/drawing/2014/main" id="{5F4223B9-4A6D-D2C6-74B1-7BAAF29A8028}"/>
              </a:ext>
            </a:extLst>
          </p:cNvPr>
          <p:cNvSpPr txBox="1"/>
          <p:nvPr/>
        </p:nvSpPr>
        <p:spPr>
          <a:xfrm>
            <a:off x="326113" y="1210459"/>
            <a:ext cx="8901162"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⑦ アップロード画面で、ファイルを選択するか、ドラッグ＆ドロップします。</a:t>
            </a:r>
          </a:p>
        </p:txBody>
      </p:sp>
      <p:sp>
        <p:nvSpPr>
          <p:cNvPr id="5" name="四角形: 角を丸くする 4">
            <a:extLst>
              <a:ext uri="{FF2B5EF4-FFF2-40B4-BE49-F238E27FC236}">
                <a16:creationId xmlns:a16="http://schemas.microsoft.com/office/drawing/2014/main" id="{98E4FEA8-8DDD-987C-1D56-30C37643E80F}"/>
              </a:ext>
            </a:extLst>
          </p:cNvPr>
          <p:cNvSpPr/>
          <p:nvPr/>
        </p:nvSpPr>
        <p:spPr>
          <a:xfrm>
            <a:off x="6245851" y="4462374"/>
            <a:ext cx="633094" cy="1641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矢印: 上 5">
            <a:extLst>
              <a:ext uri="{FF2B5EF4-FFF2-40B4-BE49-F238E27FC236}">
                <a16:creationId xmlns:a16="http://schemas.microsoft.com/office/drawing/2014/main" id="{CB7FD9A1-8493-0D1C-46BB-A136A932A477}"/>
              </a:ext>
            </a:extLst>
          </p:cNvPr>
          <p:cNvSpPr/>
          <p:nvPr/>
        </p:nvSpPr>
        <p:spPr>
          <a:xfrm rot="13501799">
            <a:off x="6740770" y="4348788"/>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272AF483-903F-B53F-6F87-725E2FB3C35C}"/>
              </a:ext>
            </a:extLst>
          </p:cNvPr>
          <p:cNvSpPr txBox="1"/>
          <p:nvPr/>
        </p:nvSpPr>
        <p:spPr>
          <a:xfrm>
            <a:off x="6800185" y="4154597"/>
            <a:ext cx="378313" cy="307777"/>
          </a:xfrm>
          <a:prstGeom prst="rect">
            <a:avLst/>
          </a:prstGeom>
          <a:noFill/>
        </p:spPr>
        <p:txBody>
          <a:bodyPr wrap="square" rtlCol="0">
            <a:spAutoFit/>
          </a:bodyPr>
          <a:lstStyle/>
          <a:p>
            <a:r>
              <a:rPr kumimoji="1" lang="ja-JP" altLang="en-US" sz="1400" b="1">
                <a:solidFill>
                  <a:srgbClr val="FF0000"/>
                </a:solidFill>
              </a:rPr>
              <a:t>⑥</a:t>
            </a:r>
          </a:p>
        </p:txBody>
      </p:sp>
      <p:pic>
        <p:nvPicPr>
          <p:cNvPr id="8"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E151E373-748A-A7F7-D9E5-7DD516B5B953}"/>
              </a:ext>
            </a:extLst>
          </p:cNvPr>
          <p:cNvPicPr>
            <a:picLocks noGrp="1" noChangeAspect="1"/>
          </p:cNvPicPr>
          <p:nvPr>
            <p:ph idx="1"/>
          </p:nvPr>
        </p:nvPicPr>
        <p:blipFill>
          <a:blip r:embed="rId3"/>
          <a:srcRect r="4699"/>
          <a:stretch>
            <a:fillRect/>
          </a:stretch>
        </p:blipFill>
        <p:spPr>
          <a:xfrm>
            <a:off x="4284587" y="3032216"/>
            <a:ext cx="4581243" cy="3160488"/>
          </a:xfrm>
          <a:prstGeom prst="rect">
            <a:avLst/>
          </a:prstGeom>
        </p:spPr>
      </p:pic>
      <p:sp>
        <p:nvSpPr>
          <p:cNvPr id="9" name="四角形: 角を丸くする 8">
            <a:extLst>
              <a:ext uri="{FF2B5EF4-FFF2-40B4-BE49-F238E27FC236}">
                <a16:creationId xmlns:a16="http://schemas.microsoft.com/office/drawing/2014/main" id="{9602DF23-15DD-BF01-9178-C3C8930280CC}"/>
              </a:ext>
            </a:extLst>
          </p:cNvPr>
          <p:cNvSpPr/>
          <p:nvPr/>
        </p:nvSpPr>
        <p:spPr>
          <a:xfrm>
            <a:off x="5952062" y="5032751"/>
            <a:ext cx="663065" cy="13131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AA510969-972D-81B7-C00E-C4E6682EE5D9}"/>
              </a:ext>
            </a:extLst>
          </p:cNvPr>
          <p:cNvSpPr/>
          <p:nvPr/>
        </p:nvSpPr>
        <p:spPr>
          <a:xfrm>
            <a:off x="4872783" y="4553553"/>
            <a:ext cx="449936" cy="11781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 name="直線コネクタ 10">
            <a:extLst>
              <a:ext uri="{FF2B5EF4-FFF2-40B4-BE49-F238E27FC236}">
                <a16:creationId xmlns:a16="http://schemas.microsoft.com/office/drawing/2014/main" id="{780772F6-565C-0CC3-95ED-574B4307B51C}"/>
              </a:ext>
            </a:extLst>
          </p:cNvPr>
          <p:cNvCxnSpPr>
            <a:cxnSpLocks/>
          </p:cNvCxnSpPr>
          <p:nvPr/>
        </p:nvCxnSpPr>
        <p:spPr>
          <a:xfrm>
            <a:off x="4917947" y="4881106"/>
            <a:ext cx="531058"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
        <p:nvSpPr>
          <p:cNvPr id="12" name="矢印: 上 11">
            <a:extLst>
              <a:ext uri="{FF2B5EF4-FFF2-40B4-BE49-F238E27FC236}">
                <a16:creationId xmlns:a16="http://schemas.microsoft.com/office/drawing/2014/main" id="{A6AC6BEF-3811-86CA-2483-75675539E9BB}"/>
              </a:ext>
            </a:extLst>
          </p:cNvPr>
          <p:cNvSpPr/>
          <p:nvPr/>
        </p:nvSpPr>
        <p:spPr>
          <a:xfrm>
            <a:off x="4816982" y="4927487"/>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C6C5CB10-5CB6-40B9-2C5F-9CBFA95F1566}"/>
              </a:ext>
            </a:extLst>
          </p:cNvPr>
          <p:cNvSpPr txBox="1"/>
          <p:nvPr/>
        </p:nvSpPr>
        <p:spPr>
          <a:xfrm>
            <a:off x="4719438" y="5140509"/>
            <a:ext cx="378313" cy="307777"/>
          </a:xfrm>
          <a:prstGeom prst="rect">
            <a:avLst/>
          </a:prstGeom>
          <a:noFill/>
        </p:spPr>
        <p:txBody>
          <a:bodyPr wrap="square" rtlCol="0">
            <a:spAutoFit/>
          </a:bodyPr>
          <a:lstStyle/>
          <a:p>
            <a:r>
              <a:rPr kumimoji="1" lang="ja-JP" altLang="en-US" sz="1400" b="1">
                <a:solidFill>
                  <a:srgbClr val="FF0000"/>
                </a:solidFill>
              </a:rPr>
              <a:t>⑦</a:t>
            </a:r>
          </a:p>
        </p:txBody>
      </p:sp>
      <p:sp>
        <p:nvSpPr>
          <p:cNvPr id="14" name="矢印: 上 13">
            <a:extLst>
              <a:ext uri="{FF2B5EF4-FFF2-40B4-BE49-F238E27FC236}">
                <a16:creationId xmlns:a16="http://schemas.microsoft.com/office/drawing/2014/main" id="{9D80FF7F-15A0-7B95-4D2C-F1E8A2E43FE6}"/>
              </a:ext>
            </a:extLst>
          </p:cNvPr>
          <p:cNvSpPr/>
          <p:nvPr/>
        </p:nvSpPr>
        <p:spPr>
          <a:xfrm rot="5400000">
            <a:off x="5673820" y="5000875"/>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343FC1E6-F612-C1B6-D35E-3D29A77A1D1B}"/>
              </a:ext>
            </a:extLst>
          </p:cNvPr>
          <p:cNvSpPr txBox="1"/>
          <p:nvPr/>
        </p:nvSpPr>
        <p:spPr>
          <a:xfrm>
            <a:off x="5335575" y="4974048"/>
            <a:ext cx="407043" cy="307777"/>
          </a:xfrm>
          <a:prstGeom prst="rect">
            <a:avLst/>
          </a:prstGeom>
          <a:noFill/>
        </p:spPr>
        <p:txBody>
          <a:bodyPr wrap="square" rtlCol="0">
            <a:spAutoFit/>
          </a:bodyPr>
          <a:lstStyle/>
          <a:p>
            <a:r>
              <a:rPr kumimoji="1" lang="ja-JP" altLang="en-US" sz="1400" b="1">
                <a:solidFill>
                  <a:srgbClr val="FF0000"/>
                </a:solidFill>
              </a:rPr>
              <a:t>⑧</a:t>
            </a:r>
          </a:p>
        </p:txBody>
      </p:sp>
      <p:pic>
        <p:nvPicPr>
          <p:cNvPr id="16" name="図 15" descr="グラフィカル ユーザー インターフェイス, アプリケーション&#10;&#10;AI 生成コンテンツは誤りを含む可能性があります。">
            <a:extLst>
              <a:ext uri="{FF2B5EF4-FFF2-40B4-BE49-F238E27FC236}">
                <a16:creationId xmlns:a16="http://schemas.microsoft.com/office/drawing/2014/main" id="{444B6D82-97DE-3D8C-B48B-992E30CF2ED0}"/>
              </a:ext>
            </a:extLst>
          </p:cNvPr>
          <p:cNvPicPr>
            <a:picLocks noChangeAspect="1"/>
          </p:cNvPicPr>
          <p:nvPr/>
        </p:nvPicPr>
        <p:blipFill>
          <a:blip r:embed="rId4"/>
          <a:stretch>
            <a:fillRect/>
          </a:stretch>
        </p:blipFill>
        <p:spPr>
          <a:xfrm>
            <a:off x="278442" y="3032216"/>
            <a:ext cx="3842759" cy="3074207"/>
          </a:xfrm>
          <a:prstGeom prst="rect">
            <a:avLst/>
          </a:prstGeom>
        </p:spPr>
      </p:pic>
      <p:sp>
        <p:nvSpPr>
          <p:cNvPr id="17" name="四角形: 角を丸くする 16">
            <a:extLst>
              <a:ext uri="{FF2B5EF4-FFF2-40B4-BE49-F238E27FC236}">
                <a16:creationId xmlns:a16="http://schemas.microsoft.com/office/drawing/2014/main" id="{8A2E9BE3-24A4-4003-EFD9-81AB2CA05FAF}"/>
              </a:ext>
            </a:extLst>
          </p:cNvPr>
          <p:cNvSpPr/>
          <p:nvPr/>
        </p:nvSpPr>
        <p:spPr>
          <a:xfrm>
            <a:off x="3247529" y="3573549"/>
            <a:ext cx="664759" cy="16609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矢印: 上 17">
            <a:extLst>
              <a:ext uri="{FF2B5EF4-FFF2-40B4-BE49-F238E27FC236}">
                <a16:creationId xmlns:a16="http://schemas.microsoft.com/office/drawing/2014/main" id="{B7AC8EBD-3044-5233-13D5-46744DF57DF8}"/>
              </a:ext>
            </a:extLst>
          </p:cNvPr>
          <p:cNvSpPr/>
          <p:nvPr/>
        </p:nvSpPr>
        <p:spPr>
          <a:xfrm rot="13501799">
            <a:off x="3755758" y="3332806"/>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3BCEDA8F-F16B-F7FB-FF06-A2C39796BF9A}"/>
              </a:ext>
            </a:extLst>
          </p:cNvPr>
          <p:cNvSpPr txBox="1"/>
          <p:nvPr/>
        </p:nvSpPr>
        <p:spPr>
          <a:xfrm>
            <a:off x="3812382" y="3145345"/>
            <a:ext cx="397235" cy="307777"/>
          </a:xfrm>
          <a:prstGeom prst="rect">
            <a:avLst/>
          </a:prstGeom>
          <a:noFill/>
        </p:spPr>
        <p:txBody>
          <a:bodyPr wrap="square" rtlCol="0">
            <a:spAutoFit/>
          </a:bodyPr>
          <a:lstStyle/>
          <a:p>
            <a:r>
              <a:rPr kumimoji="1" lang="ja-JP" altLang="en-US" sz="1400" b="1">
                <a:solidFill>
                  <a:srgbClr val="FF0000"/>
                </a:solidFill>
              </a:rPr>
              <a:t>⑥</a:t>
            </a:r>
          </a:p>
        </p:txBody>
      </p:sp>
      <p:pic>
        <p:nvPicPr>
          <p:cNvPr id="20" name="図 19" descr="グラフィカル ユーザー インターフェイス, アプリケーション&#10;&#10;AI 生成コンテンツは誤りを含む可能性があります。">
            <a:extLst>
              <a:ext uri="{FF2B5EF4-FFF2-40B4-BE49-F238E27FC236}">
                <a16:creationId xmlns:a16="http://schemas.microsoft.com/office/drawing/2014/main" id="{A8D3AABD-D2BE-F1A1-4F1E-208166B2B673}"/>
              </a:ext>
            </a:extLst>
          </p:cNvPr>
          <p:cNvPicPr>
            <a:picLocks noChangeAspect="1"/>
          </p:cNvPicPr>
          <p:nvPr/>
        </p:nvPicPr>
        <p:blipFill>
          <a:blip r:embed="rId4"/>
          <a:srcRect l="57396" t="41268" b="50206"/>
          <a:stretch>
            <a:fillRect/>
          </a:stretch>
        </p:blipFill>
        <p:spPr>
          <a:xfrm>
            <a:off x="2528220" y="4106933"/>
            <a:ext cx="1637189" cy="262116"/>
          </a:xfrm>
          <a:prstGeom prst="rect">
            <a:avLst/>
          </a:prstGeom>
        </p:spPr>
      </p:pic>
      <p:sp>
        <p:nvSpPr>
          <p:cNvPr id="21" name="テキスト ボックス 20">
            <a:extLst>
              <a:ext uri="{FF2B5EF4-FFF2-40B4-BE49-F238E27FC236}">
                <a16:creationId xmlns:a16="http://schemas.microsoft.com/office/drawing/2014/main" id="{A23ABC01-C4C1-4CF4-725C-1FEA2FF858F3}"/>
              </a:ext>
            </a:extLst>
          </p:cNvPr>
          <p:cNvSpPr txBox="1"/>
          <p:nvPr/>
        </p:nvSpPr>
        <p:spPr>
          <a:xfrm>
            <a:off x="326113" y="1682960"/>
            <a:ext cx="8390375" cy="1169551"/>
          </a:xfrm>
          <a:prstGeom prst="rect">
            <a:avLst/>
          </a:prstGeom>
          <a:noFill/>
        </p:spPr>
        <p:txBody>
          <a:bodyPr wrap="square" lIns="91440" tIns="45720" rIns="91440" bIns="45720" rtlCol="0" anchor="t">
            <a:spAutoFit/>
          </a:bodyPr>
          <a:lstStyle/>
          <a:p>
            <a:pPr marL="273050" indent="-273050"/>
            <a:r>
              <a:rPr kumimoji="1" lang="ja-JP" altLang="en-US">
                <a:latin typeface="メイリオ" panose="020B0604030504040204" pitchFamily="50" charset="-128"/>
                <a:ea typeface="メイリオ" panose="020B0604030504040204" pitchFamily="50" charset="-128"/>
              </a:rPr>
              <a:t>⑧ アップロードボタンを押して、アップロードしたファイルが反映されていれば完了です。</a:t>
            </a:r>
            <a:endParaRPr kumimoji="1" lang="en-US" altLang="ja-JP">
              <a:latin typeface="メイリオ" panose="020B0604030504040204" pitchFamily="50" charset="-128"/>
              <a:ea typeface="メイリオ" panose="020B0604030504040204" pitchFamily="50" charset="-128"/>
            </a:endParaRPr>
          </a:p>
          <a:p>
            <a:pPr marL="273050" indent="-273050"/>
            <a:r>
              <a:rPr kumimoji="1" lang="ja-JP" altLang="en-US">
                <a:latin typeface="メイリオ"/>
                <a:ea typeface="メイリオ"/>
              </a:rPr>
              <a:t>　</a:t>
            </a:r>
            <a:r>
              <a:rPr kumimoji="1" lang="ja-JP" altLang="en-US" sz="1400">
                <a:latin typeface="メイリオ"/>
                <a:ea typeface="メイリオ"/>
              </a:rPr>
              <a:t>※フォルダをアップロードする際は、</a:t>
            </a:r>
            <a:r>
              <a:rPr kumimoji="1" lang="en-US" altLang="ja-JP" sz="1400">
                <a:latin typeface="メイリオ"/>
                <a:ea typeface="メイリオ"/>
              </a:rPr>
              <a:t>ZIP</a:t>
            </a:r>
            <a:r>
              <a:rPr kumimoji="1" lang="ja-JP" altLang="en-US" sz="1400">
                <a:latin typeface="メイリオ"/>
                <a:ea typeface="メイリオ"/>
              </a:rPr>
              <a:t>ファイルに圧縮してください。調査当局が当該電子ファイ　ルをそのまま開いて確認できるようパスワードは付けないでください。</a:t>
            </a:r>
            <a:endParaRPr lang="en-US" altLang="ja-JP">
              <a:latin typeface="メイリオ"/>
              <a:ea typeface="メイリオ"/>
            </a:endParaRPr>
          </a:p>
        </p:txBody>
      </p:sp>
    </p:spTree>
    <p:extLst>
      <p:ext uri="{BB962C8B-B14F-4D97-AF65-F5344CB8AC3E}">
        <p14:creationId xmlns:p14="http://schemas.microsoft.com/office/powerpoint/2010/main" val="836873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BDE734AF-DD26-F0BF-3F4C-503C53CBD6A8}"/>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13A7E4BC-3495-1FB3-2EA4-A05C48FFE946}"/>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FEBC401-1883-5E70-F7CA-9C88D5E6E8AE}"/>
              </a:ext>
            </a:extLst>
          </p:cNvPr>
          <p:cNvSpPr>
            <a:spLocks noGrp="1"/>
          </p:cNvSpPr>
          <p:nvPr>
            <p:ph type="title"/>
          </p:nvPr>
        </p:nvSpPr>
        <p:spPr>
          <a:xfrm>
            <a:off x="429078" y="312876"/>
            <a:ext cx="2897073" cy="521140"/>
          </a:xfrm>
        </p:spPr>
        <p:txBody>
          <a:bodyPr>
            <a:normAutofit/>
          </a:bodyPr>
          <a:lstStyle/>
          <a:p>
            <a:r>
              <a:rPr lang="ja-JP" altLang="en-US" sz="2400" b="1">
                <a:solidFill>
                  <a:schemeClr val="accent1">
                    <a:lumMod val="75000"/>
                  </a:schemeClr>
                </a:solidFill>
                <a:latin typeface="メイリオ" panose="020B0604030504040204" pitchFamily="50" charset="-128"/>
                <a:ea typeface="メイリオ" panose="020B0604030504040204" pitchFamily="50" charset="-128"/>
              </a:rPr>
              <a:t>利用方法：閲覧時</a:t>
            </a:r>
          </a:p>
        </p:txBody>
      </p:sp>
      <p:sp>
        <p:nvSpPr>
          <p:cNvPr id="12" name="テキスト ボックス 11">
            <a:extLst>
              <a:ext uri="{FF2B5EF4-FFF2-40B4-BE49-F238E27FC236}">
                <a16:creationId xmlns:a16="http://schemas.microsoft.com/office/drawing/2014/main" id="{18AA50CA-71B6-AFF8-ECD2-CB637A4F0B6D}"/>
              </a:ext>
            </a:extLst>
          </p:cNvPr>
          <p:cNvSpPr txBox="1"/>
          <p:nvPr/>
        </p:nvSpPr>
        <p:spPr>
          <a:xfrm>
            <a:off x="373831" y="757249"/>
            <a:ext cx="8437496"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① 調査当局より、閲覧開始について電子メールが届きますので、</a:t>
            </a:r>
            <a:endParaRPr kumimoji="1" lang="en-US" altLang="ja-JP">
              <a:latin typeface="メイリオ" panose="020B0604030504040204" pitchFamily="50" charset="-128"/>
              <a:ea typeface="メイリオ" panose="020B0604030504040204" pitchFamily="50" charset="-128"/>
            </a:endParaRPr>
          </a:p>
          <a:p>
            <a:r>
              <a:rPr kumimoji="1" lang="ja-JP" altLang="en-US">
                <a:latin typeface="メイリオ" panose="020B0604030504040204" pitchFamily="50" charset="-128"/>
                <a:ea typeface="メイリオ" panose="020B0604030504040204" pitchFamily="50" charset="-128"/>
              </a:rPr>
              <a:t>　 資料提出時と同様に </a:t>
            </a:r>
            <a:r>
              <a:rPr kumimoji="1" lang="en-US" altLang="ja-JP">
                <a:latin typeface="メイリオ" panose="020B0604030504040204" pitchFamily="50" charset="-128"/>
                <a:ea typeface="メイリオ" panose="020B0604030504040204" pitchFamily="50" charset="-128"/>
              </a:rPr>
              <a:t>Smooth File</a:t>
            </a:r>
            <a:r>
              <a:rPr kumimoji="1" lang="ja-JP" altLang="en-US">
                <a:latin typeface="メイリオ" panose="020B0604030504040204" pitchFamily="50" charset="-128"/>
                <a:ea typeface="メイリオ" panose="020B0604030504040204" pitchFamily="50" charset="-128"/>
              </a:rPr>
              <a:t>にログインします。</a:t>
            </a:r>
          </a:p>
        </p:txBody>
      </p:sp>
      <p:sp>
        <p:nvSpPr>
          <p:cNvPr id="3" name="テキスト ボックス 2">
            <a:extLst>
              <a:ext uri="{FF2B5EF4-FFF2-40B4-BE49-F238E27FC236}">
                <a16:creationId xmlns:a16="http://schemas.microsoft.com/office/drawing/2014/main" id="{94B5C49F-7180-3B54-8439-9A27252EC3D1}"/>
              </a:ext>
            </a:extLst>
          </p:cNvPr>
          <p:cNvSpPr txBox="1"/>
          <p:nvPr/>
        </p:nvSpPr>
        <p:spPr>
          <a:xfrm>
            <a:off x="672603" y="1341670"/>
            <a:ext cx="7862695"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ログイン</a:t>
            </a:r>
            <a:r>
              <a:rPr kumimoji="1" lang="en-US" altLang="ja-JP" sz="1400">
                <a:latin typeface="メイリオ" panose="020B0604030504040204" pitchFamily="50" charset="-128"/>
                <a:ea typeface="メイリオ" panose="020B0604030504040204" pitchFamily="50" charset="-128"/>
              </a:rPr>
              <a:t>ID</a:t>
            </a:r>
            <a:r>
              <a:rPr kumimoji="1" lang="ja-JP" altLang="en-US" sz="1400">
                <a:latin typeface="メイリオ" panose="020B0604030504040204" pitchFamily="50" charset="-128"/>
                <a:ea typeface="メイリオ" panose="020B0604030504040204" pitchFamily="50" charset="-128"/>
              </a:rPr>
              <a:t>及びパスワードは、「提出時」と同様です。</a:t>
            </a:r>
          </a:p>
        </p:txBody>
      </p:sp>
      <p:sp>
        <p:nvSpPr>
          <p:cNvPr id="7" name="テキスト ボックス 6">
            <a:extLst>
              <a:ext uri="{FF2B5EF4-FFF2-40B4-BE49-F238E27FC236}">
                <a16:creationId xmlns:a16="http://schemas.microsoft.com/office/drawing/2014/main" id="{2933DE02-C393-1B5B-3EAC-E6203C1F882D}"/>
              </a:ext>
            </a:extLst>
          </p:cNvPr>
          <p:cNvSpPr txBox="1"/>
          <p:nvPr/>
        </p:nvSpPr>
        <p:spPr>
          <a:xfrm>
            <a:off x="374152" y="1694096"/>
            <a:ext cx="7994618"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② ログイン後、「ファイル共有」タブをクリックします。</a:t>
            </a:r>
          </a:p>
        </p:txBody>
      </p:sp>
      <p:sp>
        <p:nvSpPr>
          <p:cNvPr id="8" name="テキスト ボックス 7">
            <a:extLst>
              <a:ext uri="{FF2B5EF4-FFF2-40B4-BE49-F238E27FC236}">
                <a16:creationId xmlns:a16="http://schemas.microsoft.com/office/drawing/2014/main" id="{748D07A9-9610-1F9C-8BC6-4454F8B712AB}"/>
              </a:ext>
            </a:extLst>
          </p:cNvPr>
          <p:cNvSpPr txBox="1"/>
          <p:nvPr/>
        </p:nvSpPr>
        <p:spPr>
          <a:xfrm>
            <a:off x="372789" y="2158441"/>
            <a:ext cx="7994618"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③ 指定された「プロジェクト」をクリックします。</a:t>
            </a:r>
          </a:p>
          <a:p>
            <a:r>
              <a:rPr kumimoji="1" lang="en-US" altLang="ja-JP">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a:t>
            </a:r>
            <a:r>
              <a:rPr kumimoji="1" lang="en-US" altLang="ja-JP" sz="1600">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利害関係者等は、閲覧対象のフォルダへのアクセスが可能となっています。</a:t>
            </a:r>
            <a:endParaRPr kumimoji="1" lang="ja-JP" altLang="en-US">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89DA2ECE-291A-5E9C-331E-454CC65713BB}"/>
              </a:ext>
            </a:extLst>
          </p:cNvPr>
          <p:cNvSpPr txBox="1"/>
          <p:nvPr/>
        </p:nvSpPr>
        <p:spPr>
          <a:xfrm>
            <a:off x="660728" y="2772440"/>
            <a:ext cx="8077484"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a:latin typeface="メイリオ" panose="020B0604030504040204" pitchFamily="50" charset="-128"/>
              <a:ea typeface="メイリオ" panose="020B0604030504040204" pitchFamily="50" charset="-128"/>
            </a:endParaRPr>
          </a:p>
        </p:txBody>
      </p:sp>
      <p:pic>
        <p:nvPicPr>
          <p:cNvPr id="14" name="コンテンツ プレースホルダー 3">
            <a:extLst>
              <a:ext uri="{FF2B5EF4-FFF2-40B4-BE49-F238E27FC236}">
                <a16:creationId xmlns:a16="http://schemas.microsoft.com/office/drawing/2014/main" id="{B6D6AC26-79F4-FF5D-5609-6B136C1A9C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1803" y="3865500"/>
            <a:ext cx="3949115" cy="2707039"/>
          </a:xfrm>
          <a:prstGeom prst="rect">
            <a:avLst/>
          </a:prstGeom>
          <a:noFill/>
          <a:ln>
            <a:noFill/>
          </a:ln>
        </p:spPr>
      </p:pic>
      <p:sp>
        <p:nvSpPr>
          <p:cNvPr id="16" name="四角形: 角を丸くする 15">
            <a:extLst>
              <a:ext uri="{FF2B5EF4-FFF2-40B4-BE49-F238E27FC236}">
                <a16:creationId xmlns:a16="http://schemas.microsoft.com/office/drawing/2014/main" id="{78495452-EBE6-8702-CDD3-2B5D89B1F787}"/>
              </a:ext>
            </a:extLst>
          </p:cNvPr>
          <p:cNvSpPr/>
          <p:nvPr/>
        </p:nvSpPr>
        <p:spPr>
          <a:xfrm>
            <a:off x="321803" y="4653062"/>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1287BDE2-0F4E-2B47-B171-C2DFB0FE1DFE}"/>
              </a:ext>
            </a:extLst>
          </p:cNvPr>
          <p:cNvSpPr/>
          <p:nvPr/>
        </p:nvSpPr>
        <p:spPr>
          <a:xfrm rot="15340016">
            <a:off x="1684327" y="4626309"/>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597160CB-2168-CFFD-B7F9-B49FB0485DC4}"/>
              </a:ext>
            </a:extLst>
          </p:cNvPr>
          <p:cNvSpPr txBox="1"/>
          <p:nvPr/>
        </p:nvSpPr>
        <p:spPr>
          <a:xfrm>
            <a:off x="1941943" y="4536856"/>
            <a:ext cx="408495" cy="307777"/>
          </a:xfrm>
          <a:prstGeom prst="rect">
            <a:avLst/>
          </a:prstGeom>
          <a:noFill/>
        </p:spPr>
        <p:txBody>
          <a:bodyPr wrap="square" rtlCol="0">
            <a:spAutoFit/>
          </a:bodyPr>
          <a:lstStyle/>
          <a:p>
            <a:r>
              <a:rPr kumimoji="1" lang="ja-JP" altLang="en-US" sz="1400" b="1">
                <a:solidFill>
                  <a:srgbClr val="FF0000"/>
                </a:solidFill>
              </a:rPr>
              <a:t>②</a:t>
            </a:r>
          </a:p>
        </p:txBody>
      </p:sp>
      <p:sp>
        <p:nvSpPr>
          <p:cNvPr id="19" name="四角形: 角を丸くする 18">
            <a:extLst>
              <a:ext uri="{FF2B5EF4-FFF2-40B4-BE49-F238E27FC236}">
                <a16:creationId xmlns:a16="http://schemas.microsoft.com/office/drawing/2014/main" id="{9C159CE8-5D31-4F47-923A-FA1ADFDAD6F8}"/>
              </a:ext>
            </a:extLst>
          </p:cNvPr>
          <p:cNvSpPr/>
          <p:nvPr/>
        </p:nvSpPr>
        <p:spPr>
          <a:xfrm>
            <a:off x="1883723" y="5504930"/>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上 19">
            <a:extLst>
              <a:ext uri="{FF2B5EF4-FFF2-40B4-BE49-F238E27FC236}">
                <a16:creationId xmlns:a16="http://schemas.microsoft.com/office/drawing/2014/main" id="{851B47A5-4ED8-BAA6-08B1-04C88ADD8886}"/>
              </a:ext>
            </a:extLst>
          </p:cNvPr>
          <p:cNvSpPr/>
          <p:nvPr/>
        </p:nvSpPr>
        <p:spPr>
          <a:xfrm rot="10800000">
            <a:off x="3714358" y="5230434"/>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646947B6-42E2-FB9A-9D27-DB11CD44BE6A}"/>
              </a:ext>
            </a:extLst>
          </p:cNvPr>
          <p:cNvSpPr txBox="1"/>
          <p:nvPr/>
        </p:nvSpPr>
        <p:spPr>
          <a:xfrm>
            <a:off x="3615227" y="4966012"/>
            <a:ext cx="379662" cy="307777"/>
          </a:xfrm>
          <a:prstGeom prst="rect">
            <a:avLst/>
          </a:prstGeom>
          <a:noFill/>
        </p:spPr>
        <p:txBody>
          <a:bodyPr wrap="square" rtlCol="0">
            <a:spAutoFit/>
          </a:bodyPr>
          <a:lstStyle/>
          <a:p>
            <a:r>
              <a:rPr kumimoji="1" lang="ja-JP" altLang="en-US" sz="1400" b="1">
                <a:solidFill>
                  <a:srgbClr val="FF0000"/>
                </a:solidFill>
              </a:rPr>
              <a:t>③</a:t>
            </a:r>
          </a:p>
        </p:txBody>
      </p:sp>
      <p:sp>
        <p:nvSpPr>
          <p:cNvPr id="29" name="テキスト ボックス 28">
            <a:extLst>
              <a:ext uri="{FF2B5EF4-FFF2-40B4-BE49-F238E27FC236}">
                <a16:creationId xmlns:a16="http://schemas.microsoft.com/office/drawing/2014/main" id="{91D919C9-6D8D-0D07-C706-FABA181BD677}"/>
              </a:ext>
            </a:extLst>
          </p:cNvPr>
          <p:cNvSpPr txBox="1"/>
          <p:nvPr/>
        </p:nvSpPr>
        <p:spPr>
          <a:xfrm>
            <a:off x="374152" y="3113111"/>
            <a:ext cx="8364060"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④ 「ファイル一覧」から閲覧する利害関係者等のフォルダをクリックします。</a:t>
            </a:r>
          </a:p>
        </p:txBody>
      </p:sp>
      <p:sp>
        <p:nvSpPr>
          <p:cNvPr id="30" name="テキスト ボックス 29">
            <a:extLst>
              <a:ext uri="{FF2B5EF4-FFF2-40B4-BE49-F238E27FC236}">
                <a16:creationId xmlns:a16="http://schemas.microsoft.com/office/drawing/2014/main" id="{0324EEFB-EB5C-5CAC-D19D-429D35256730}"/>
              </a:ext>
            </a:extLst>
          </p:cNvPr>
          <p:cNvSpPr txBox="1"/>
          <p:nvPr/>
        </p:nvSpPr>
        <p:spPr>
          <a:xfrm>
            <a:off x="723331" y="3444125"/>
            <a:ext cx="6416714"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a:t>
            </a:r>
            <a:r>
              <a:rPr kumimoji="1" lang="en-US" altLang="ja-JP" sz="1400">
                <a:latin typeface="メイリオ" panose="020B0604030504040204" pitchFamily="50" charset="-128"/>
                <a:ea typeface="メイリオ" panose="020B0604030504040204" pitchFamily="50" charset="-128"/>
              </a:rPr>
              <a:t>E</a:t>
            </a:r>
            <a:r>
              <a:rPr kumimoji="1" lang="ja-JP" altLang="en-US" sz="1400">
                <a:latin typeface="メイリオ" panose="020B0604030504040204" pitchFamily="50" charset="-128"/>
                <a:ea typeface="メイリオ" panose="020B0604030504040204" pitchFamily="50" charset="-128"/>
              </a:rPr>
              <a:t>社」にあたります。</a:t>
            </a:r>
          </a:p>
        </p:txBody>
      </p:sp>
      <p:pic>
        <p:nvPicPr>
          <p:cNvPr id="31"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5D6B461-12C9-B8DB-C4B8-88B6D681C6FF}"/>
              </a:ext>
            </a:extLst>
          </p:cNvPr>
          <p:cNvPicPr>
            <a:picLocks noGrp="1" noChangeAspect="1"/>
          </p:cNvPicPr>
          <p:nvPr>
            <p:ph idx="1"/>
          </p:nvPr>
        </p:nvPicPr>
        <p:blipFill>
          <a:blip r:embed="rId4"/>
          <a:srcRect l="-1158" t="220" r="6575" b="33137"/>
          <a:stretch>
            <a:fillRect/>
          </a:stretch>
        </p:blipFill>
        <p:spPr>
          <a:xfrm>
            <a:off x="4301098" y="3865500"/>
            <a:ext cx="4510229" cy="2551405"/>
          </a:xfrm>
          <a:prstGeom prst="rect">
            <a:avLst/>
          </a:prstGeom>
        </p:spPr>
      </p:pic>
      <p:sp>
        <p:nvSpPr>
          <p:cNvPr id="32" name="四角形: 角を丸くする 31">
            <a:extLst>
              <a:ext uri="{FF2B5EF4-FFF2-40B4-BE49-F238E27FC236}">
                <a16:creationId xmlns:a16="http://schemas.microsoft.com/office/drawing/2014/main" id="{25D0337D-9195-0618-74A5-21F82033F573}"/>
              </a:ext>
            </a:extLst>
          </p:cNvPr>
          <p:cNvSpPr/>
          <p:nvPr/>
        </p:nvSpPr>
        <p:spPr>
          <a:xfrm>
            <a:off x="7985364" y="5132849"/>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矢印: 上 32">
            <a:extLst>
              <a:ext uri="{FF2B5EF4-FFF2-40B4-BE49-F238E27FC236}">
                <a16:creationId xmlns:a16="http://schemas.microsoft.com/office/drawing/2014/main" id="{2A65A05C-2030-F1E0-E46C-EA07B25AF003}"/>
              </a:ext>
            </a:extLst>
          </p:cNvPr>
          <p:cNvSpPr/>
          <p:nvPr/>
        </p:nvSpPr>
        <p:spPr>
          <a:xfrm>
            <a:off x="8379282" y="5457745"/>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336C9A3E-A798-5C82-E99B-9AB0516A29E8}"/>
              </a:ext>
            </a:extLst>
          </p:cNvPr>
          <p:cNvSpPr txBox="1"/>
          <p:nvPr/>
        </p:nvSpPr>
        <p:spPr>
          <a:xfrm>
            <a:off x="8278447" y="5665738"/>
            <a:ext cx="379662" cy="307777"/>
          </a:xfrm>
          <a:prstGeom prst="rect">
            <a:avLst/>
          </a:prstGeom>
          <a:noFill/>
        </p:spPr>
        <p:txBody>
          <a:bodyPr wrap="square" rtlCol="0">
            <a:spAutoFit/>
          </a:bodyPr>
          <a:lstStyle/>
          <a:p>
            <a:r>
              <a:rPr kumimoji="1" lang="ja-JP" altLang="en-US" sz="1400" b="1">
                <a:solidFill>
                  <a:srgbClr val="FF0000"/>
                </a:solidFill>
              </a:rPr>
              <a:t>④</a:t>
            </a:r>
          </a:p>
        </p:txBody>
      </p:sp>
    </p:spTree>
    <p:extLst>
      <p:ext uri="{BB962C8B-B14F-4D97-AF65-F5344CB8AC3E}">
        <p14:creationId xmlns:p14="http://schemas.microsoft.com/office/powerpoint/2010/main" val="659392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F5551AFA-7FAE-D530-DD18-147D0B0E1C57}"/>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A010DCFB-A151-D201-209C-7395EFFEFA21}"/>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A6C6DF83-B269-6E35-A7B4-6B555AB76F9B}"/>
              </a:ext>
            </a:extLst>
          </p:cNvPr>
          <p:cNvSpPr txBox="1"/>
          <p:nvPr/>
        </p:nvSpPr>
        <p:spPr>
          <a:xfrm>
            <a:off x="389416" y="604685"/>
            <a:ext cx="7507723"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⑤ 閲覧するファイルを選択し、☑ マークを付けます。</a:t>
            </a:r>
          </a:p>
        </p:txBody>
      </p:sp>
      <p:sp>
        <p:nvSpPr>
          <p:cNvPr id="3" name="テキスト ボックス 2">
            <a:extLst>
              <a:ext uri="{FF2B5EF4-FFF2-40B4-BE49-F238E27FC236}">
                <a16:creationId xmlns:a16="http://schemas.microsoft.com/office/drawing/2014/main" id="{77C38624-FC6F-9F54-A1A6-E33BDEE21338}"/>
              </a:ext>
            </a:extLst>
          </p:cNvPr>
          <p:cNvSpPr txBox="1"/>
          <p:nvPr/>
        </p:nvSpPr>
        <p:spPr>
          <a:xfrm>
            <a:off x="389416" y="1607487"/>
            <a:ext cx="5539651"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⑥「ダウンロード」ボタンをクリックします。</a:t>
            </a:r>
          </a:p>
        </p:txBody>
      </p:sp>
      <p:pic>
        <p:nvPicPr>
          <p:cNvPr id="5" name="図 4" descr="グラフィカル ユーザー インターフェイス, アプリケーション&#10;&#10;AI 生成コンテンツは誤りを含む可能性があります。">
            <a:extLst>
              <a:ext uri="{FF2B5EF4-FFF2-40B4-BE49-F238E27FC236}">
                <a16:creationId xmlns:a16="http://schemas.microsoft.com/office/drawing/2014/main" id="{A6EEE425-5BC2-9245-D46F-53145305DAC1}"/>
              </a:ext>
            </a:extLst>
          </p:cNvPr>
          <p:cNvPicPr>
            <a:picLocks noChangeAspect="1"/>
          </p:cNvPicPr>
          <p:nvPr/>
        </p:nvPicPr>
        <p:blipFill>
          <a:blip r:embed="rId3"/>
          <a:srcRect l="57396" t="41268" b="50206"/>
          <a:stretch>
            <a:fillRect/>
          </a:stretch>
        </p:blipFill>
        <p:spPr>
          <a:xfrm>
            <a:off x="2639194" y="4317975"/>
            <a:ext cx="1637189" cy="262116"/>
          </a:xfrm>
          <a:prstGeom prst="rect">
            <a:avLst/>
          </a:prstGeom>
        </p:spPr>
      </p:pic>
      <p:pic>
        <p:nvPicPr>
          <p:cNvPr id="22" name="コンテンツ プレースホルダー 4" descr="グラフィカル ユーザー インターフェイス, アプリケーション&#10;&#10;AI 生成コンテンツは誤りを含む可能性があります。">
            <a:extLst>
              <a:ext uri="{FF2B5EF4-FFF2-40B4-BE49-F238E27FC236}">
                <a16:creationId xmlns:a16="http://schemas.microsoft.com/office/drawing/2014/main" id="{E07582C3-E373-3C9B-0D2F-54E06D7EA2F8}"/>
              </a:ext>
            </a:extLst>
          </p:cNvPr>
          <p:cNvPicPr>
            <a:picLocks noChangeAspect="1"/>
          </p:cNvPicPr>
          <p:nvPr/>
        </p:nvPicPr>
        <p:blipFill>
          <a:blip r:embed="rId4"/>
          <a:stretch>
            <a:fillRect/>
          </a:stretch>
        </p:blipFill>
        <p:spPr>
          <a:xfrm>
            <a:off x="389416" y="3243258"/>
            <a:ext cx="3850284" cy="2953265"/>
          </a:xfrm>
          <a:prstGeom prst="rect">
            <a:avLst/>
          </a:prstGeom>
        </p:spPr>
      </p:pic>
      <p:sp>
        <p:nvSpPr>
          <p:cNvPr id="23" name="四角形: 角を丸くする 22">
            <a:extLst>
              <a:ext uri="{FF2B5EF4-FFF2-40B4-BE49-F238E27FC236}">
                <a16:creationId xmlns:a16="http://schemas.microsoft.com/office/drawing/2014/main" id="{4BD1AE18-5629-3FD4-EFF3-40F4975C278E}"/>
              </a:ext>
            </a:extLst>
          </p:cNvPr>
          <p:cNvSpPr/>
          <p:nvPr/>
        </p:nvSpPr>
        <p:spPr>
          <a:xfrm>
            <a:off x="2241756" y="3755841"/>
            <a:ext cx="604056" cy="15149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四角形: 角を丸くする 23">
            <a:extLst>
              <a:ext uri="{FF2B5EF4-FFF2-40B4-BE49-F238E27FC236}">
                <a16:creationId xmlns:a16="http://schemas.microsoft.com/office/drawing/2014/main" id="{92A5F7AA-634D-9071-D3B8-D1B7A61597BD}"/>
              </a:ext>
            </a:extLst>
          </p:cNvPr>
          <p:cNvSpPr/>
          <p:nvPr/>
        </p:nvSpPr>
        <p:spPr>
          <a:xfrm>
            <a:off x="2268754" y="403042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四角形: 角を丸くする 24">
            <a:extLst>
              <a:ext uri="{FF2B5EF4-FFF2-40B4-BE49-F238E27FC236}">
                <a16:creationId xmlns:a16="http://schemas.microsoft.com/office/drawing/2014/main" id="{A9427C80-4050-4521-18B1-4A63DE8527AE}"/>
              </a:ext>
            </a:extLst>
          </p:cNvPr>
          <p:cNvSpPr/>
          <p:nvPr/>
        </p:nvSpPr>
        <p:spPr>
          <a:xfrm>
            <a:off x="2273057" y="423997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矢印: 上 25">
            <a:extLst>
              <a:ext uri="{FF2B5EF4-FFF2-40B4-BE49-F238E27FC236}">
                <a16:creationId xmlns:a16="http://schemas.microsoft.com/office/drawing/2014/main" id="{FEDD9992-77C0-3F4D-5492-AA82A1D41FF1}"/>
              </a:ext>
            </a:extLst>
          </p:cNvPr>
          <p:cNvSpPr/>
          <p:nvPr/>
        </p:nvSpPr>
        <p:spPr>
          <a:xfrm>
            <a:off x="2279955" y="4440843"/>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BB36AD56-B26C-8315-4717-57E8D9D071BC}"/>
              </a:ext>
            </a:extLst>
          </p:cNvPr>
          <p:cNvSpPr txBox="1"/>
          <p:nvPr/>
        </p:nvSpPr>
        <p:spPr>
          <a:xfrm>
            <a:off x="2182411" y="4653865"/>
            <a:ext cx="378313" cy="307777"/>
          </a:xfrm>
          <a:prstGeom prst="rect">
            <a:avLst/>
          </a:prstGeom>
          <a:noFill/>
        </p:spPr>
        <p:txBody>
          <a:bodyPr wrap="square" rtlCol="0">
            <a:spAutoFit/>
          </a:bodyPr>
          <a:lstStyle/>
          <a:p>
            <a:r>
              <a:rPr kumimoji="1" lang="ja-JP" altLang="en-US" sz="1400" b="1">
                <a:solidFill>
                  <a:srgbClr val="FF0000"/>
                </a:solidFill>
              </a:rPr>
              <a:t>⑥</a:t>
            </a:r>
          </a:p>
        </p:txBody>
      </p:sp>
      <p:sp>
        <p:nvSpPr>
          <p:cNvPr id="28" name="矢印: 上 27">
            <a:extLst>
              <a:ext uri="{FF2B5EF4-FFF2-40B4-BE49-F238E27FC236}">
                <a16:creationId xmlns:a16="http://schemas.microsoft.com/office/drawing/2014/main" id="{2275F8C1-3AB4-C2E9-F35E-82B98F2FD50B}"/>
              </a:ext>
            </a:extLst>
          </p:cNvPr>
          <p:cNvSpPr/>
          <p:nvPr/>
        </p:nvSpPr>
        <p:spPr>
          <a:xfrm rot="13501799">
            <a:off x="2603594" y="3528835"/>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3EC01A71-80DE-B06B-AFD6-1DBB1290C426}"/>
              </a:ext>
            </a:extLst>
          </p:cNvPr>
          <p:cNvSpPr txBox="1"/>
          <p:nvPr/>
        </p:nvSpPr>
        <p:spPr>
          <a:xfrm>
            <a:off x="2660218" y="3341374"/>
            <a:ext cx="397235" cy="307777"/>
          </a:xfrm>
          <a:prstGeom prst="rect">
            <a:avLst/>
          </a:prstGeom>
          <a:noFill/>
        </p:spPr>
        <p:txBody>
          <a:bodyPr wrap="square" rtlCol="0">
            <a:spAutoFit/>
          </a:bodyPr>
          <a:lstStyle/>
          <a:p>
            <a:r>
              <a:rPr kumimoji="1" lang="ja-JP" altLang="en-US" sz="1400" b="1">
                <a:solidFill>
                  <a:srgbClr val="FF0000"/>
                </a:solidFill>
              </a:rPr>
              <a:t>⑦</a:t>
            </a:r>
          </a:p>
        </p:txBody>
      </p:sp>
      <p:sp>
        <p:nvSpPr>
          <p:cNvPr id="30" name="テキスト ボックス 29">
            <a:extLst>
              <a:ext uri="{FF2B5EF4-FFF2-40B4-BE49-F238E27FC236}">
                <a16:creationId xmlns:a16="http://schemas.microsoft.com/office/drawing/2014/main" id="{B61382D8-939C-0C5D-B8D8-D2177A4C8C52}"/>
              </a:ext>
            </a:extLst>
          </p:cNvPr>
          <p:cNvSpPr txBox="1"/>
          <p:nvPr/>
        </p:nvSpPr>
        <p:spPr>
          <a:xfrm>
            <a:off x="646445" y="986151"/>
            <a:ext cx="7089899" cy="523220"/>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a:t>
            </a:r>
            <a:r>
              <a:rPr kumimoji="1" lang="ja-JP" altLang="en-US" sz="1400">
                <a:latin typeface="メイリオ" panose="020B0604030504040204" pitchFamily="50" charset="-128"/>
                <a:ea typeface="メイリオ" panose="020B0604030504040204" pitchFamily="50" charset="-128"/>
              </a:rPr>
              <a:t>「</a:t>
            </a:r>
            <a:r>
              <a:rPr kumimoji="1" lang="en-US" altLang="ja-JP" sz="1400">
                <a:latin typeface="メイリオ" panose="020B0604030504040204" pitchFamily="50" charset="-128"/>
                <a:ea typeface="メイリオ" panose="020B0604030504040204" pitchFamily="50" charset="-128"/>
              </a:rPr>
              <a:t>ALL</a:t>
            </a:r>
            <a:r>
              <a:rPr kumimoji="1" lang="ja-JP" altLang="en-US" sz="1400">
                <a:latin typeface="メイリオ" panose="020B0604030504040204" pitchFamily="50" charset="-128"/>
                <a:ea typeface="メイリオ" panose="020B0604030504040204" pitchFamily="50" charset="-128"/>
              </a:rPr>
              <a:t>」ボタンを押すとファイルを全選択できます。</a:t>
            </a:r>
            <a:endParaRPr kumimoji="1" lang="en-US" altLang="ja-JP" sz="1400">
              <a:latin typeface="メイリオ" panose="020B0604030504040204" pitchFamily="50" charset="-128"/>
              <a:ea typeface="メイリオ" panose="020B0604030504040204" pitchFamily="50" charset="-128"/>
            </a:endParaRPr>
          </a:p>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実際の閲覧時、ファイル数が多い場合等に活用ください。</a:t>
            </a:r>
          </a:p>
        </p:txBody>
      </p:sp>
      <p:sp>
        <p:nvSpPr>
          <p:cNvPr id="38" name="テキスト ボックス 37">
            <a:extLst>
              <a:ext uri="{FF2B5EF4-FFF2-40B4-BE49-F238E27FC236}">
                <a16:creationId xmlns:a16="http://schemas.microsoft.com/office/drawing/2014/main" id="{7858043A-D4FA-AA56-B397-8452AEA37877}"/>
              </a:ext>
            </a:extLst>
          </p:cNvPr>
          <p:cNvSpPr txBox="1"/>
          <p:nvPr/>
        </p:nvSpPr>
        <p:spPr>
          <a:xfrm>
            <a:off x="389416" y="2186284"/>
            <a:ext cx="7761230"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⑦ メッセージが表示されますので、「</a:t>
            </a:r>
            <a:r>
              <a:rPr kumimoji="1" lang="en-US" altLang="ja-JP">
                <a:latin typeface="メイリオ" panose="020B0604030504040204" pitchFamily="50" charset="-128"/>
                <a:ea typeface="メイリオ" panose="020B0604030504040204" pitchFamily="50" charset="-128"/>
              </a:rPr>
              <a:t>OK</a:t>
            </a:r>
            <a:r>
              <a:rPr kumimoji="1" lang="ja-JP" altLang="en-US">
                <a:latin typeface="メイリオ" panose="020B0604030504040204" pitchFamily="50" charset="-128"/>
                <a:ea typeface="メイリオ" panose="020B0604030504040204" pitchFamily="50" charset="-128"/>
              </a:rPr>
              <a:t>」ボタンを押すとダウンロード</a:t>
            </a:r>
            <a:endParaRPr kumimoji="1" lang="en-US" altLang="ja-JP">
              <a:latin typeface="メイリオ" panose="020B0604030504040204" pitchFamily="50" charset="-128"/>
              <a:ea typeface="メイリオ" panose="020B0604030504040204" pitchFamily="50" charset="-128"/>
            </a:endParaRPr>
          </a:p>
          <a:p>
            <a:r>
              <a:rPr kumimoji="1" lang="en-US" altLang="ja-JP">
                <a:latin typeface="メイリオ" panose="020B0604030504040204" pitchFamily="50" charset="-128"/>
                <a:ea typeface="メイリオ" panose="020B0604030504040204" pitchFamily="50" charset="-128"/>
              </a:rPr>
              <a:t>   </a:t>
            </a:r>
            <a:r>
              <a:rPr kumimoji="1" lang="ja-JP" altLang="en-US">
                <a:latin typeface="メイリオ" panose="020B0604030504040204" pitchFamily="50" charset="-128"/>
                <a:ea typeface="メイリオ" panose="020B0604030504040204" pitchFamily="50" charset="-128"/>
              </a:rPr>
              <a:t> が実施されます。</a:t>
            </a:r>
          </a:p>
        </p:txBody>
      </p:sp>
      <p:pic>
        <p:nvPicPr>
          <p:cNvPr id="39"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069F8278-97FA-6B2D-FFF3-20B2EF1FF47D}"/>
              </a:ext>
            </a:extLst>
          </p:cNvPr>
          <p:cNvPicPr>
            <a:picLocks noChangeAspect="1"/>
          </p:cNvPicPr>
          <p:nvPr/>
        </p:nvPicPr>
        <p:blipFill>
          <a:blip r:embed="rId5"/>
          <a:srcRect r="11274"/>
          <a:stretch>
            <a:fillRect/>
          </a:stretch>
        </p:blipFill>
        <p:spPr>
          <a:xfrm>
            <a:off x="4395387" y="3243258"/>
            <a:ext cx="4389726" cy="2953264"/>
          </a:xfrm>
          <a:prstGeom prst="rect">
            <a:avLst/>
          </a:prstGeom>
        </p:spPr>
      </p:pic>
      <p:sp>
        <p:nvSpPr>
          <p:cNvPr id="40" name="四角形: 角を丸くする 39">
            <a:extLst>
              <a:ext uri="{FF2B5EF4-FFF2-40B4-BE49-F238E27FC236}">
                <a16:creationId xmlns:a16="http://schemas.microsoft.com/office/drawing/2014/main" id="{6474CBA3-20F9-967B-6BD6-A92C23A12AD1}"/>
              </a:ext>
            </a:extLst>
          </p:cNvPr>
          <p:cNvSpPr/>
          <p:nvPr/>
        </p:nvSpPr>
        <p:spPr>
          <a:xfrm>
            <a:off x="6573232" y="4865176"/>
            <a:ext cx="572481" cy="17221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矢印: 上 40">
            <a:extLst>
              <a:ext uri="{FF2B5EF4-FFF2-40B4-BE49-F238E27FC236}">
                <a16:creationId xmlns:a16="http://schemas.microsoft.com/office/drawing/2014/main" id="{51ABFDBC-4E7A-2329-69EC-60D0B0BC3EDA}"/>
              </a:ext>
            </a:extLst>
          </p:cNvPr>
          <p:cNvSpPr/>
          <p:nvPr/>
        </p:nvSpPr>
        <p:spPr>
          <a:xfrm rot="18908503">
            <a:off x="7200083" y="4932179"/>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346612A5-7465-66E1-DC8B-2547422B48BC}"/>
              </a:ext>
            </a:extLst>
          </p:cNvPr>
          <p:cNvSpPr txBox="1"/>
          <p:nvPr/>
        </p:nvSpPr>
        <p:spPr>
          <a:xfrm>
            <a:off x="7250721" y="5056437"/>
            <a:ext cx="378313" cy="307777"/>
          </a:xfrm>
          <a:prstGeom prst="rect">
            <a:avLst/>
          </a:prstGeom>
          <a:noFill/>
        </p:spPr>
        <p:txBody>
          <a:bodyPr wrap="square" rtlCol="0">
            <a:spAutoFit/>
          </a:bodyPr>
          <a:lstStyle/>
          <a:p>
            <a:r>
              <a:rPr kumimoji="1" lang="ja-JP" altLang="en-US" sz="1400" b="1">
                <a:solidFill>
                  <a:srgbClr val="FF0000"/>
                </a:solidFill>
              </a:rPr>
              <a:t>⑧</a:t>
            </a:r>
          </a:p>
        </p:txBody>
      </p:sp>
    </p:spTree>
    <p:extLst>
      <p:ext uri="{BB962C8B-B14F-4D97-AF65-F5344CB8AC3E}">
        <p14:creationId xmlns:p14="http://schemas.microsoft.com/office/powerpoint/2010/main" val="130535823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E3B1A102A0E1C345AF33BE9FB9169C0E" ma:contentTypeVersion="22" ma:contentTypeDescription="新しいドキュメントを作成します。" ma:contentTypeScope="" ma:versionID="4067e06c8a598ac722ef64943d0f5c95">
  <xsd:schema xmlns:xsd="http://www.w3.org/2001/XMLSchema" xmlns:xs="http://www.w3.org/2001/XMLSchema" xmlns:p="http://schemas.microsoft.com/office/2006/metadata/properties" xmlns:ns2="c25ba33c-0671-483e-b48b-3627be61ec8b" xmlns:ns3="a34d2b9f-f143-4c13-8edd-fbca52ac91ef" targetNamespace="http://schemas.microsoft.com/office/2006/metadata/properties" ma:root="true" ma:fieldsID="c949becc4c8aa6c09f33286e85ce5e1e" ns2:_="" ns3:_="">
    <xsd:import namespace="c25ba33c-0671-483e-b48b-3627be61ec8b"/>
    <xsd:import namespace="a34d2b9f-f143-4c13-8edd-fbca52ac91ef"/>
    <xsd:element name="properties">
      <xsd:complexType>
        <xsd:sequence>
          <xsd:element name="documentManagement">
            <xsd:complexType>
              <xsd:all>
                <xsd:element ref="ns2:_x4f5c__x696d_" minOccurs="0"/>
                <xsd:element ref="ns2:_x78ba__x8a8d__x72b6__x6cc1_" minOccurs="0"/>
                <xsd:element ref="ns2:_x5099__x8003_" minOccurs="0"/>
                <xsd:element ref="ns2:Thumbnail"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element ref="ns2:_x5bfe__x5fdc__x72b6__x6cc1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25ba33c-0671-483e-b48b-3627be61ec8b" elementFormDefault="qualified">
    <xsd:import namespace="http://schemas.microsoft.com/office/2006/documentManagement/types"/>
    <xsd:import namespace="http://schemas.microsoft.com/office/infopath/2007/PartnerControls"/>
    <xsd:element name="_x4f5c__x696d_" ma:index="3" nillable="true" ma:displayName="作業完了" ma:default="0" ma:format="Dropdown" ma:internalName="_x4f5c__x696d_" ma:readOnly="false">
      <xsd:simpleType>
        <xsd:restriction base="dms:Boolean"/>
      </xsd:simpleType>
    </xsd:element>
    <xsd:element name="_x78ba__x8a8d__x72b6__x6cc1_" ma:index="4" nillable="true" ma:displayName="作業・確認状況" ma:description="必要なものにのみ付ける" ma:format="RadioButtons" ma:internalName="_x78ba__x8a8d__x72b6__x6cc1_" ma:readOnly="false">
      <xsd:simpleType>
        <xsd:restriction base="dms:Choice">
          <xsd:enumeration value="作業中"/>
          <xsd:enumeration value="班内確認中"/>
          <xsd:enumeration value="関係課合議中"/>
          <xsd:enumeration value="修正中"/>
          <xsd:enumeration value="済"/>
          <xsd:enumeration value="作業不要"/>
        </xsd:restriction>
      </xsd:simpleType>
    </xsd:element>
    <xsd:element name="_x5099__x8003_" ma:index="5" nillable="true" ma:displayName="備考" ma:description="備考欄" ma:format="Dropdown" ma:internalName="_x5099__x8003_" ma:readOnly="false">
      <xsd:simpleType>
        <xsd:restriction base="dms:Text">
          <xsd:maxLength value="255"/>
        </xsd:restriction>
      </xsd:simpleType>
    </xsd:element>
    <xsd:element name="Thumbnail" ma:index="6" nillable="true" ma:displayName="Thumbnail" ma:internalName="Thumbnail" ma:readOnly="false">
      <xsd:simpleType>
        <xsd:restriction base="dms:Unknow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f804ebf9-b652-43cc-9369-06696671cd4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hidden="true" ma:internalName="MediaServiceOCR" ma:readOnly="true">
      <xsd:simpleType>
        <xsd:restriction base="dms:Note"/>
      </xsd:simpleType>
    </xsd:element>
    <xsd:element name="MediaServiceLocation" ma:index="20" nillable="true" ma:displayName="Location" ma:description="" ma:hidden="true"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element name="_x5bfe__x5fdc__x72b6__x6cc1_" ma:index="22" nillable="true" ma:displayName="対応状況" ma:default="0" ma:format="Dropdown" ma:hidden="true" ma:internalName="_x5bfe__x5fdc__x72b6__x6cc1_"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a34d2b9f-f143-4c13-8edd-fbca52ac91ef"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d394b73-3ce7-4fe1-8e53-73b9af96c86e}" ma:internalName="TaxCatchAll" ma:readOnly="false" ma:showField="CatchAllData" ma:web="a34d2b9f-f143-4c13-8edd-fbca52ac91e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コンテンツ タイプ"/>
        <xsd:element ref="dc:title" minOccurs="0" maxOccurs="1" ma:index="1"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25ba33c-0671-483e-b48b-3627be61ec8b">
      <Terms xmlns="http://schemas.microsoft.com/office/infopath/2007/PartnerControls"/>
    </lcf76f155ced4ddcb4097134ff3c332f>
    <TaxCatchAll xmlns="a34d2b9f-f143-4c13-8edd-fbca52ac91ef" xsi:nil="true"/>
    <_x78ba__x8a8d__x72b6__x6cc1_ xmlns="c25ba33c-0671-483e-b48b-3627be61ec8b" xsi:nil="true"/>
    <_x5bfe__x5fdc__x72b6__x6cc1_ xmlns="c25ba33c-0671-483e-b48b-3627be61ec8b">false</_x5bfe__x5fdc__x72b6__x6cc1_>
    <Thumbnail xmlns="c25ba33c-0671-483e-b48b-3627be61ec8b" xsi:nil="true"/>
    <_x5099__x8003_ xmlns="c25ba33c-0671-483e-b48b-3627be61ec8b" xsi:nil="true"/>
    <_x4f5c__x696d_ xmlns="c25ba33c-0671-483e-b48b-3627be61ec8b">false</_x4f5c__x696d_>
  </documentManagement>
</p:properties>
</file>

<file path=customXml/itemProps1.xml><?xml version="1.0" encoding="utf-8"?>
<ds:datastoreItem xmlns:ds="http://schemas.openxmlformats.org/officeDocument/2006/customXml" ds:itemID="{E5F5C8FB-6773-4721-860F-159FD0411414}"/>
</file>

<file path=customXml/itemProps2.xml><?xml version="1.0" encoding="utf-8"?>
<ds:datastoreItem xmlns:ds="http://schemas.openxmlformats.org/officeDocument/2006/customXml" ds:itemID="{84EB1D7A-6CDF-40CD-AEE6-69B1CFE0847D}"/>
</file>

<file path=customXml/itemProps3.xml><?xml version="1.0" encoding="utf-8"?>
<ds:datastoreItem xmlns:ds="http://schemas.openxmlformats.org/officeDocument/2006/customXml" ds:itemID="{88FCD356-F76F-49C9-9A92-100182AA559E}"/>
</file>

<file path=docProps/app.xml><?xml version="1.0" encoding="utf-8"?>
<Properties xmlns="http://schemas.openxmlformats.org/officeDocument/2006/extended-properties" xmlns:vt="http://schemas.openxmlformats.org/officeDocument/2006/docPropsVTypes">
  <Company/>
  <MMClips>0</MMClips>
  <HiddenSlides>0</HiddenSlides>
  <LinksUpToDate>false</LinksUpToDate>
  <Notes>4</Notes>
  <Paragraphs>64</Paragraphs>
  <PresentationFormat>画面に合わせる (4:3)</PresentationFormat>
  <ScaleCrop>false</ScaleCrop>
  <Slides>6</Slides>
  <SharedDoc>false</SharedDoc>
  <HyperlinksChanged>false</HyperlinksChanged>
  <AppVersion>16.0000</AppVersion>
  <Words>685</Words>
  <TotalTime>0</TotalTime>
  <Application>Microsoft Office PowerPoint</Application>
  <Template>Office Theme</Templat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2026-05-27T06:14:46Z</dcterms:created>
  <dcterms:modified xsi:type="dcterms:W3CDTF">2026-05-27T06:14:52Z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0x010100E3B1A102A0E1C345AF33BE9FB9169C0E</vt:lpwstr>
  </property>
  <property fmtid="{D5CDD505-2E9C-101B-9397-08002B2CF9AE}" pid="3" name="MediaServiceImageTags">
    <vt:lpwstr/>
  </property>
</Properties>
</file>